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64"/>
  </p:notesMasterIdLst>
  <p:handoutMasterIdLst>
    <p:handoutMasterId r:id="rId65"/>
  </p:handoutMasterIdLst>
  <p:sldIdLst>
    <p:sldId id="868" r:id="rId2"/>
    <p:sldId id="1037" r:id="rId3"/>
    <p:sldId id="1125" r:id="rId4"/>
    <p:sldId id="1186" r:id="rId5"/>
    <p:sldId id="1187" r:id="rId6"/>
    <p:sldId id="1188" r:id="rId7"/>
    <p:sldId id="1189" r:id="rId8"/>
    <p:sldId id="1232" r:id="rId9"/>
    <p:sldId id="1234" r:id="rId10"/>
    <p:sldId id="1235" r:id="rId11"/>
    <p:sldId id="1236" r:id="rId12"/>
    <p:sldId id="1233" r:id="rId13"/>
    <p:sldId id="1244" r:id="rId14"/>
    <p:sldId id="1243" r:id="rId15"/>
    <p:sldId id="1237" r:id="rId16"/>
    <p:sldId id="1238" r:id="rId17"/>
    <p:sldId id="1239" r:id="rId18"/>
    <p:sldId id="1240" r:id="rId19"/>
    <p:sldId id="1241" r:id="rId20"/>
    <p:sldId id="1191" r:id="rId21"/>
    <p:sldId id="1192" r:id="rId22"/>
    <p:sldId id="1193" r:id="rId23"/>
    <p:sldId id="1194" r:id="rId24"/>
    <p:sldId id="1195" r:id="rId25"/>
    <p:sldId id="1196" r:id="rId26"/>
    <p:sldId id="1197" r:id="rId27"/>
    <p:sldId id="1198" r:id="rId28"/>
    <p:sldId id="1199" r:id="rId29"/>
    <p:sldId id="1200" r:id="rId30"/>
    <p:sldId id="1201" r:id="rId31"/>
    <p:sldId id="1202" r:id="rId32"/>
    <p:sldId id="1203" r:id="rId33"/>
    <p:sldId id="1204" r:id="rId34"/>
    <p:sldId id="1205" r:id="rId35"/>
    <p:sldId id="1206" r:id="rId36"/>
    <p:sldId id="1207" r:id="rId37"/>
    <p:sldId id="1208" r:id="rId38"/>
    <p:sldId id="1209" r:id="rId39"/>
    <p:sldId id="1210" r:id="rId40"/>
    <p:sldId id="1211" r:id="rId41"/>
    <p:sldId id="1212" r:id="rId42"/>
    <p:sldId id="1213" r:id="rId43"/>
    <p:sldId id="1214" r:id="rId44"/>
    <p:sldId id="1215" r:id="rId45"/>
    <p:sldId id="1216" r:id="rId46"/>
    <p:sldId id="1217" r:id="rId47"/>
    <p:sldId id="1218" r:id="rId48"/>
    <p:sldId id="1219" r:id="rId49"/>
    <p:sldId id="1220" r:id="rId50"/>
    <p:sldId id="1221" r:id="rId51"/>
    <p:sldId id="1222" r:id="rId52"/>
    <p:sldId id="1245" r:id="rId53"/>
    <p:sldId id="1246" r:id="rId54"/>
    <p:sldId id="1247" r:id="rId55"/>
    <p:sldId id="1248" r:id="rId56"/>
    <p:sldId id="1223" r:id="rId57"/>
    <p:sldId id="1225" r:id="rId58"/>
    <p:sldId id="1226" r:id="rId59"/>
    <p:sldId id="1227" r:id="rId60"/>
    <p:sldId id="1228" r:id="rId61"/>
    <p:sldId id="1229" r:id="rId62"/>
    <p:sldId id="1231" r:id="rId63"/>
  </p:sldIdLst>
  <p:sldSz cx="9144000" cy="6858000" type="screen4x3"/>
  <p:notesSz cx="6858000" cy="9144000"/>
  <p:embeddedFontLst>
    <p:embeddedFont>
      <p:font typeface="迷你简启体" panose="02010600030101010101" charset="-122"/>
      <p:regular r:id="rId66"/>
    </p:embeddedFont>
    <p:embeddedFont>
      <p:font typeface="Verdana" panose="020B0604030504040204" pitchFamily="34" charset="0"/>
      <p:regular r:id="rId67"/>
      <p:bold r:id="rId68"/>
      <p:italic r:id="rId69"/>
      <p:boldItalic r:id="rId70"/>
    </p:embeddedFont>
    <p:embeddedFont>
      <p:font typeface="黑体" panose="02010609060101010101" pitchFamily="49" charset="-122"/>
      <p:regular r:id="rId71"/>
    </p:embeddedFont>
    <p:embeddedFont>
      <p:font typeface="华文新魏" panose="02010800040101010101" pitchFamily="2" charset="-122"/>
      <p:regular r:id="rId72"/>
    </p:embeddedFont>
    <p:embeddedFont>
      <p:font typeface="微软雅黑" panose="020B0503020204020204" pitchFamily="34" charset="-122"/>
      <p:regular r:id="rId73"/>
      <p:bold r:id="rId74"/>
    </p:embeddedFont>
  </p:embeddedFontLst>
  <p:custDataLst>
    <p:tags r:id="rId75"/>
  </p:custDataLst>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3366"/>
    <a:srgbClr val="020000"/>
    <a:srgbClr val="99CCFF"/>
    <a:srgbClr val="5F5F5F"/>
    <a:srgbClr val="8DD1FF"/>
    <a:srgbClr val="0033CC"/>
    <a:srgbClr val="00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53" autoAdjust="0"/>
    <p:restoredTop sz="85220" autoAdjust="0"/>
  </p:normalViewPr>
  <p:slideViewPr>
    <p:cSldViewPr>
      <p:cViewPr varScale="1">
        <p:scale>
          <a:sx n="57" d="100"/>
          <a:sy n="57" d="100"/>
        </p:scale>
        <p:origin x="1472" y="5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3.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1.fntdata"/><Relationship Id="rId74" Type="http://schemas.openxmlformats.org/officeDocument/2006/relationships/font" Target="fonts/font9.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4.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73" Type="http://schemas.openxmlformats.org/officeDocument/2006/relationships/font" Target="fonts/font8.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image" Target="../media/image3.emf"/><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mn-ea"/>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ea typeface="+mn-ea"/>
              </a:defRPr>
            </a:lvl1pPr>
          </a:lstStyle>
          <a:p>
            <a:pPr>
              <a:defRPr/>
            </a:pPr>
            <a:fld id="{F71CA85C-87DE-4850-A14A-72BDDD2EC3C0}" type="datetimeFigureOut">
              <a:rPr lang="zh-CN" altLang="en-US"/>
              <a:t>2022/10/18</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ea typeface="+mn-ea"/>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ea typeface="+mn-ea"/>
              </a:defRPr>
            </a:lvl1pPr>
          </a:lstStyle>
          <a:p>
            <a:pPr>
              <a:defRPr/>
            </a:pPr>
            <a:fld id="{0A83690B-782F-4B49-860F-02A76880E442}" type="slidenum">
              <a:rPr lang="zh-CN" altLang="en-US"/>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lstStyle>
            <a:lvl1pPr>
              <a:defRPr sz="1200">
                <a:latin typeface="Times New Roman" panose="02020603050405020304" pitchFamily="18" charset="0"/>
                <a:ea typeface="+mn-ea"/>
              </a:defRPr>
            </a:lvl1pPr>
          </a:lstStyle>
          <a:p>
            <a:pPr>
              <a:defRPr/>
            </a:pPr>
            <a:endParaRPr lang="zh-CN" altLang="en-US"/>
          </a:p>
        </p:txBody>
      </p:sp>
      <p:sp>
        <p:nvSpPr>
          <p:cNvPr id="13315" name="Rectangle 3"/>
          <p:cNvSpPr>
            <a:spLocks noGrp="1" noChangeArrowheads="1"/>
          </p:cNvSpPr>
          <p:nvPr>
            <p:ph type="dt"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lstStyle>
            <a:lvl1pPr algn="r">
              <a:defRPr sz="1200">
                <a:latin typeface="Times New Roman" panose="02020603050405020304" pitchFamily="18" charset="0"/>
                <a:ea typeface="+mn-ea"/>
              </a:defRPr>
            </a:lvl1pPr>
          </a:lstStyle>
          <a:p>
            <a:pPr>
              <a:defRPr/>
            </a:pPr>
            <a:endParaRPr lang="en-US" altLang="zh-CN"/>
          </a:p>
        </p:txBody>
      </p:sp>
      <p:sp>
        <p:nvSpPr>
          <p:cNvPr id="194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7" name="Rectangle 5"/>
          <p:cNvSpPr>
            <a:spLocks noGrp="1" noChangeArrowheads="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3318" name="Rectangle 6"/>
          <p:cNvSpPr>
            <a:spLocks noGrp="1" noChangeArrowheads="1"/>
          </p:cNvSpPr>
          <p:nvPr>
            <p:ph type="ftr" sz="quarter" idx="4"/>
          </p:nvPr>
        </p:nvSpPr>
        <p:spPr bwMode="auto">
          <a:xfrm>
            <a:off x="0" y="8686800"/>
            <a:ext cx="2971800" cy="457200"/>
          </a:xfrm>
          <a:prstGeom prst="rect">
            <a:avLst/>
          </a:prstGeom>
          <a:noFill/>
          <a:ln>
            <a:noFill/>
          </a:ln>
          <a:effectLst/>
        </p:spPr>
        <p:txBody>
          <a:bodyPr vert="horz" wrap="square" lIns="91440" tIns="45720" rIns="91440" bIns="45720" numCol="1" anchor="b" anchorCtr="0" compatLnSpc="1"/>
          <a:lstStyle>
            <a:lvl1pPr>
              <a:defRPr sz="1200">
                <a:latin typeface="Times New Roman" panose="02020603050405020304" pitchFamily="18" charset="0"/>
                <a:ea typeface="+mn-ea"/>
              </a:defRPr>
            </a:lvl1pPr>
          </a:lstStyle>
          <a:p>
            <a:pPr>
              <a:defRPr/>
            </a:pPr>
            <a:endParaRPr lang="en-US" altLang="zh-CN"/>
          </a:p>
        </p:txBody>
      </p:sp>
      <p:sp>
        <p:nvSpPr>
          <p:cNvPr id="13319" name="Rectangle 7"/>
          <p:cNvSpPr>
            <a:spLocks noGrp="1" noChangeArrowheads="1"/>
          </p:cNvSpPr>
          <p:nvPr>
            <p:ph type="sldNum" sz="quarter" idx="5"/>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lstStyle>
            <a:lvl1pPr algn="r">
              <a:defRPr sz="1200">
                <a:latin typeface="Times New Roman" panose="02020603050405020304" pitchFamily="18" charset="0"/>
                <a:ea typeface="+mn-ea"/>
              </a:defRPr>
            </a:lvl1pPr>
          </a:lstStyle>
          <a:p>
            <a:pPr>
              <a:defRPr/>
            </a:pPr>
            <a:fld id="{594BE04F-A9F9-45A4-8053-14667A043A80}" type="slidenum">
              <a:rPr lang="zh-CN" altLang="en-US"/>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cloudflare.com/learning/security/what-is-a-data-breach/"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so.csdn.net/so/search?q=XML&amp;spm=1001.2101.3001.7020"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en.wikipedia.org/wiki/Same_origin_policy"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so.csdn.net/so/search?q=MVC&amp;spm=1001.2101.3001.7020" TargetMode="External"/><Relationship Id="rId2" Type="http://schemas.openxmlformats.org/officeDocument/2006/relationships/slide" Target="../slides/slide48.xml"/><Relationship Id="rId1" Type="http://schemas.openxmlformats.org/officeDocument/2006/relationships/notesMaster" Target="../notesMasters/notesMaster1.xml"/><Relationship Id="rId5" Type="http://schemas.openxmlformats.org/officeDocument/2006/relationships/hyperlink" Target="https://baike.baidu.com/item/Heartbleed/13580882" TargetMode="External"/><Relationship Id="rId4" Type="http://schemas.openxmlformats.org/officeDocument/2006/relationships/hyperlink" Target="https://baike.baidu.com/item/%E7%BD%91%E7%BB%9C%E6%BC%8F%E6%B4%9E/5363349"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OWASP</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一般指开放式</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Web</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应用程序安全项目。 开放式</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Web</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应用程序安全项目（</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OWASP</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Open Web Application Security Project</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）是一个组织，它对</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Web</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应用的安全漏洞进行定期的统计分析。从</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2004</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年开始，</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OWASP</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大约每</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3</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年就会公布几年中著名的</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Web</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应用或环境十大威胁（漏洞）清单。它非常著名，美国联邦贸易委员会强烈建议企业遵循</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OWASP</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发布的十大</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Web</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漏洞防护守则。美国国防部亦将其列为最佳实践，国际信用卡资料安全技术</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PCI</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标准也将其列入其中。</a:t>
            </a:r>
            <a:endParaRPr lang="en-US" altLang="zh-CN" sz="1200" b="0" i="0" kern="1200" dirty="0">
              <a:solidFill>
                <a:schemeClr val="tx1"/>
              </a:solidFill>
              <a:effectLst/>
              <a:latin typeface="Times New Roman" panose="02020603050405020304" pitchFamily="18" charset="0"/>
              <a:ea typeface="宋体" panose="02010600030101010101" pitchFamily="2" charset="-122"/>
              <a:cs typeface="+mn-cs"/>
            </a:endParaRPr>
          </a:p>
          <a:p>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前面介绍的通用漏洞披露（</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CVE</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）和一般弱点列举（</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CWE</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）也是</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Web</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安全领域非常著名的漏洞发布平台。</a:t>
            </a:r>
            <a:endParaRPr lang="zh-CN" altLang="en-US" dirty="0"/>
          </a:p>
        </p:txBody>
      </p:sp>
      <p:sp>
        <p:nvSpPr>
          <p:cNvPr id="4" name="灯片编号占位符 3"/>
          <p:cNvSpPr>
            <a:spLocks noGrp="1"/>
          </p:cNvSpPr>
          <p:nvPr>
            <p:ph type="sldNum" sz="quarter" idx="5"/>
          </p:nvPr>
        </p:nvSpPr>
        <p:spPr/>
        <p:txBody>
          <a:bodyPr/>
          <a:lstStyle/>
          <a:p>
            <a:pPr>
              <a:defRPr/>
            </a:pPr>
            <a:fld id="{594BE04F-A9F9-45A4-8053-14667A043A80}" type="slidenum">
              <a:rPr lang="zh-CN" altLang="en-US" smtClean="0"/>
              <a:t>6</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有了 </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ORM</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 技术以后</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只要提前配置好对象和数据库之间的映射关系</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,ORM</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 就可以自动生成 </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SQL </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语句</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并将对象中的数据自动存储到数据库中</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整个过程不需要人工干预。</a:t>
            </a:r>
            <a:endParaRPr lang="en-US" altLang="zh-CN" sz="1200" b="0" i="0" kern="1200" dirty="0">
              <a:solidFill>
                <a:schemeClr val="tx1"/>
              </a:solidFill>
              <a:effectLst/>
              <a:latin typeface="Times New Roman" panose="02020603050405020304" pitchFamily="18" charset="0"/>
              <a:ea typeface="宋体" panose="02010600030101010101" pitchFamily="2" charset="-122"/>
              <a:cs typeface="+mn-cs"/>
            </a:endParaRPr>
          </a:p>
          <a:p>
            <a:r>
              <a:rPr lang="en-US" altLang="zh-CN" sz="1200" b="0" i="0" kern="1200" dirty="0" err="1">
                <a:solidFill>
                  <a:schemeClr val="tx1"/>
                </a:solidFill>
                <a:effectLst/>
                <a:latin typeface="Times New Roman" panose="02020603050405020304" pitchFamily="18" charset="0"/>
                <a:ea typeface="宋体" panose="02010600030101010101" pitchFamily="2" charset="-122"/>
                <a:cs typeface="+mn-cs"/>
              </a:rPr>
              <a:t>LDAP:Light</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 </a:t>
            </a:r>
            <a:r>
              <a:rPr lang="en-US" altLang="zh-CN" sz="1200" b="0" i="0" kern="1200" dirty="0" err="1">
                <a:solidFill>
                  <a:schemeClr val="tx1"/>
                </a:solidFill>
                <a:effectLst/>
                <a:latin typeface="Times New Roman" panose="02020603050405020304" pitchFamily="18" charset="0"/>
                <a:ea typeface="宋体" panose="02010600030101010101" pitchFamily="2" charset="-122"/>
                <a:cs typeface="+mn-cs"/>
              </a:rPr>
              <a:t>Direcctory</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 Access Protocol </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轻量级目录访问协议</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a:t>
            </a:r>
          </a:p>
          <a:p>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对象导航图语言（</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Object Graph Navigation Language</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），简称</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OGNL</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，是应用于</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Java</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中的一个开源的表达式语言（</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Expression Language</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），它被集成在</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Struts2</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等框架中，作用是对数据进行访问，它拥有类型转换、访问对象方法、操作集合对象等功能。</a:t>
            </a:r>
            <a:endParaRPr lang="en-US" altLang="zh-CN" sz="1200" b="0" i="0" kern="1200" dirty="0">
              <a:solidFill>
                <a:schemeClr val="tx1"/>
              </a:solidFill>
              <a:effectLst/>
              <a:latin typeface="Times New Roman" panose="02020603050405020304" pitchFamily="18" charset="0"/>
              <a:ea typeface="宋体" panose="02010600030101010101" pitchFamily="2" charset="-122"/>
              <a:cs typeface="+mn-cs"/>
            </a:endParaRPr>
          </a:p>
          <a:p>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EL</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Expression Language</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 是为了使</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JSP</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写起来更加简单。表达式语言的灵感来自于 </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ECMAScript </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和 </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XPath </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表达式语言，它提供了在 </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JSP </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中简化表达式的方法，让</a:t>
            </a:r>
            <a:r>
              <a:rPr lang="en-US" altLang="zh-CN" sz="1200" b="0" i="0" kern="1200" dirty="0" err="1">
                <a:solidFill>
                  <a:schemeClr val="tx1"/>
                </a:solidFill>
                <a:effectLst/>
                <a:latin typeface="Times New Roman" panose="02020603050405020304" pitchFamily="18" charset="0"/>
                <a:ea typeface="宋体" panose="02010600030101010101" pitchFamily="2" charset="-122"/>
                <a:cs typeface="+mn-cs"/>
              </a:rPr>
              <a:t>Jsp</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的代码更加简化。</a:t>
            </a:r>
            <a:endParaRPr lang="en-US" altLang="zh-CN" sz="1200" b="0" i="0" kern="1200" dirty="0">
              <a:solidFill>
                <a:schemeClr val="tx1"/>
              </a:solidFill>
              <a:effectLst/>
              <a:latin typeface="Times New Roman" panose="02020603050405020304" pitchFamily="18" charset="0"/>
              <a:ea typeface="宋体" panose="02010600030101010101" pitchFamily="2" charset="-122"/>
              <a:cs typeface="+mn-cs"/>
            </a:endParaRPr>
          </a:p>
          <a:p>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SAST</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Static Application Security Testing</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，静态应用程序安全测试）对应用程序源代码执行直接的白盒分析。</a:t>
            </a:r>
            <a:endParaRPr lang="en-US" altLang="zh-CN" sz="1200" b="0" i="0" kern="1200" dirty="0">
              <a:solidFill>
                <a:schemeClr val="tx1"/>
              </a:solidFill>
              <a:effectLst/>
              <a:latin typeface="Times New Roman" panose="02020603050405020304" pitchFamily="18" charset="0"/>
              <a:ea typeface="宋体" panose="02010600030101010101" pitchFamily="2" charset="-122"/>
              <a:cs typeface="+mn-cs"/>
            </a:endParaRPr>
          </a:p>
          <a:p>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DAST</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Dynamic Application Security Testing</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，动态应用程序安全测试）对应用程序进行黑盒分析，这意味着它们不能访问代码或实现细节。</a:t>
            </a:r>
            <a:endParaRPr lang="en-US" altLang="zh-CN" sz="1200" b="0" i="0" kern="1200" dirty="0">
              <a:solidFill>
                <a:schemeClr val="tx1"/>
              </a:solidFill>
              <a:effectLst/>
              <a:latin typeface="Times New Roman" panose="02020603050405020304" pitchFamily="18" charset="0"/>
              <a:ea typeface="宋体" panose="02010600030101010101" pitchFamily="2" charset="-122"/>
              <a:cs typeface="+mn-cs"/>
            </a:endParaRPr>
          </a:p>
          <a:p>
            <a:r>
              <a:rPr lang="en-US" altLang="zh-CN" dirty="0"/>
              <a:t>ci/cd </a:t>
            </a:r>
            <a:r>
              <a:rPr lang="zh-CN" altLang="en-US" dirty="0"/>
              <a:t>持续集成与持续部署</a:t>
            </a:r>
          </a:p>
        </p:txBody>
      </p:sp>
      <p:sp>
        <p:nvSpPr>
          <p:cNvPr id="4" name="灯片编号占位符 3"/>
          <p:cNvSpPr>
            <a:spLocks noGrp="1"/>
          </p:cNvSpPr>
          <p:nvPr>
            <p:ph type="sldNum" sz="quarter" idx="5"/>
          </p:nvPr>
        </p:nvSpPr>
        <p:spPr/>
        <p:txBody>
          <a:bodyPr/>
          <a:lstStyle/>
          <a:p>
            <a:pPr>
              <a:defRPr/>
            </a:pPr>
            <a:fld id="{594BE04F-A9F9-45A4-8053-14667A043A80}" type="slidenum">
              <a:rPr lang="zh-CN" altLang="en-US" smtClean="0"/>
              <a:t>23</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凭证填充是一种网络攻击，利用从一项服务上的</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hlinkClick r:id="rId3"/>
              </a:rPr>
              <a:t>数据泄露</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中获得的登录凭据尝试登录到另一个不相关的服务。例如，攻击者可能通过攻破一个大型百货商店而获取大量用户名和对应密码，并使用相同的登录凭据尝试登录到某个国际银行的网站。攻击者猜测这些百货商店客户中的某些人在该银行也有帐户，并且他们使用了和百货商店同样的用户名和密码。</a:t>
            </a:r>
            <a:endParaRPr lang="zh-CN" altLang="en-US" dirty="0"/>
          </a:p>
        </p:txBody>
      </p:sp>
      <p:sp>
        <p:nvSpPr>
          <p:cNvPr id="4" name="灯片编号占位符 3"/>
          <p:cNvSpPr>
            <a:spLocks noGrp="1"/>
          </p:cNvSpPr>
          <p:nvPr>
            <p:ph type="sldNum" sz="quarter" idx="5"/>
          </p:nvPr>
        </p:nvSpPr>
        <p:spPr/>
        <p:txBody>
          <a:bodyPr/>
          <a:lstStyle/>
          <a:p>
            <a:pPr>
              <a:defRPr/>
            </a:pPr>
            <a:fld id="{594BE04F-A9F9-45A4-8053-14667A043A80}" type="slidenum">
              <a:rPr lang="zh-CN" altLang="en-US" smtClean="0"/>
              <a:t>26</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安全传输层协议（</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TLS</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）用于在两个通信应用程序之间提供保密性和数据完整性。</a:t>
            </a:r>
            <a:endParaRPr lang="en-US" altLang="zh-CN" sz="1200" b="0" i="0" kern="1200" dirty="0">
              <a:solidFill>
                <a:schemeClr val="tx1"/>
              </a:solidFill>
              <a:effectLst/>
              <a:latin typeface="Times New Roman" panose="02020603050405020304" pitchFamily="18" charset="0"/>
              <a:ea typeface="宋体" panose="02010600030101010101" pitchFamily="2" charset="-122"/>
              <a:cs typeface="+mn-cs"/>
            </a:endParaRPr>
          </a:p>
          <a:p>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彩虹表（</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Rainbow Table</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是一种主流的密码破解技术，它事先把所有可能的密码计算出哈希并保存在索引文件中，在需要破解时只需根据哈希对索引文件进行查询即可很快获得明文密码，在避免大量的重复计算的同时，也大大提高了密码的破解速度。</a:t>
            </a:r>
            <a:endParaRPr lang="zh-CN" altLang="en-US" dirty="0"/>
          </a:p>
        </p:txBody>
      </p:sp>
      <p:sp>
        <p:nvSpPr>
          <p:cNvPr id="4" name="灯片编号占位符 3"/>
          <p:cNvSpPr>
            <a:spLocks noGrp="1"/>
          </p:cNvSpPr>
          <p:nvPr>
            <p:ph type="sldNum" sz="quarter" idx="5"/>
          </p:nvPr>
        </p:nvSpPr>
        <p:spPr/>
        <p:txBody>
          <a:bodyPr/>
          <a:lstStyle/>
          <a:p>
            <a:pPr>
              <a:defRPr/>
            </a:pPr>
            <a:fld id="{594BE04F-A9F9-45A4-8053-14667A043A80}" type="slidenum">
              <a:rPr lang="zh-CN" altLang="en-US" smtClean="0"/>
              <a:t>30</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SAST</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Static Application Security Testing</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，静态应用程序安全测试）对应用程序源代码执行直接的白盒分析。</a:t>
            </a:r>
            <a:endParaRPr lang="en-US" altLang="zh-CN" sz="1200" b="0" i="0" kern="1200" dirty="0">
              <a:solidFill>
                <a:schemeClr val="tx1"/>
              </a:solidFill>
              <a:effectLst/>
              <a:latin typeface="Times New Roman" panose="02020603050405020304" pitchFamily="18" charset="0"/>
              <a:ea typeface="宋体" panose="02010600030101010101" pitchFamily="2" charset="-122"/>
              <a:cs typeface="+mn-cs"/>
            </a:endParaRPr>
          </a:p>
          <a:p>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DAST</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Dynamic Application Security Testing</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，动态应用程序安全测试）对应用程序进行黑盒分析，这意味着它们不能访问代码或实现细节。</a:t>
            </a:r>
            <a:endParaRPr lang="en-US" altLang="zh-CN" sz="1200" b="0" i="0" kern="1200" dirty="0">
              <a:solidFill>
                <a:schemeClr val="tx1"/>
              </a:solidFill>
              <a:effectLst/>
              <a:latin typeface="Times New Roman" panose="02020603050405020304" pitchFamily="18" charset="0"/>
              <a:ea typeface="宋体" panose="02010600030101010101" pitchFamily="2" charset="-122"/>
              <a:cs typeface="+mn-cs"/>
            </a:endParaRPr>
          </a:p>
          <a:p>
            <a:endParaRPr lang="zh-CN" altLang="en-US" dirty="0"/>
          </a:p>
        </p:txBody>
      </p:sp>
      <p:sp>
        <p:nvSpPr>
          <p:cNvPr id="4" name="灯片编号占位符 3"/>
          <p:cNvSpPr>
            <a:spLocks noGrp="1"/>
          </p:cNvSpPr>
          <p:nvPr>
            <p:ph type="sldNum" sz="quarter" idx="5"/>
          </p:nvPr>
        </p:nvSpPr>
        <p:spPr/>
        <p:txBody>
          <a:bodyPr/>
          <a:lstStyle/>
          <a:p>
            <a:pPr>
              <a:defRPr/>
            </a:pPr>
            <a:fld id="{594BE04F-A9F9-45A4-8053-14667A043A80}" type="slidenum">
              <a:rPr lang="zh-CN" altLang="en-US" smtClean="0"/>
              <a:t>31</a:t>
            </a:fld>
            <a:endParaRPr lang="en-US" altLang="zh-CN"/>
          </a:p>
        </p:txBody>
      </p:sp>
    </p:spTree>
    <p:extLst>
      <p:ext uri="{BB962C8B-B14F-4D97-AF65-F5344CB8AC3E}">
        <p14:creationId xmlns:p14="http://schemas.microsoft.com/office/powerpoint/2010/main" val="5055399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SOAP</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一般指简单对象访问协议。 简单对象访问协议是交换数据的一种协议规范，是一种轻量的、简单的、基于</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XML</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（标准通用标记语言下的一个子集）的协议，它被设计成在</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WEB</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上交换结构化的和固化的信息。</a:t>
            </a:r>
            <a:endParaRPr lang="en-US" altLang="zh-CN" sz="1200" b="0" i="0" kern="1200" dirty="0">
              <a:solidFill>
                <a:schemeClr val="tx1"/>
              </a:solidFill>
              <a:effectLst/>
              <a:latin typeface="Times New Roman" panose="02020603050405020304" pitchFamily="18" charset="0"/>
              <a:ea typeface="宋体" panose="02010600030101010101" pitchFamily="2" charset="-122"/>
              <a:cs typeface="+mn-cs"/>
            </a:endParaRPr>
          </a:p>
          <a:p>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安全断言标记语言（英语：</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Security Assertion Markup Language</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，简称</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SAML</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，发音</a:t>
            </a:r>
            <a:r>
              <a:rPr lang="en-US" altLang="zh-CN" sz="1200" b="0" i="0" kern="1200" dirty="0" err="1">
                <a:solidFill>
                  <a:schemeClr val="tx1"/>
                </a:solidFill>
                <a:effectLst/>
                <a:latin typeface="Times New Roman" panose="02020603050405020304" pitchFamily="18" charset="0"/>
                <a:ea typeface="宋体" panose="02010600030101010101" pitchFamily="2" charset="-122"/>
                <a:cs typeface="+mn-cs"/>
              </a:rPr>
              <a:t>sam</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-el</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）是一个基于</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XML</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的开源标准数据格式，它在当事方之间交换身份验证和授权数据，尤其是在身份提供者和服务提供者之间交换。</a:t>
            </a:r>
            <a:endParaRPr lang="en-US" altLang="zh-CN" sz="1200" b="0" i="0" kern="1200" dirty="0">
              <a:solidFill>
                <a:schemeClr val="tx1"/>
              </a:solidFill>
              <a:effectLst/>
              <a:latin typeface="Times New Roman" panose="02020603050405020304" pitchFamily="18" charset="0"/>
              <a:ea typeface="宋体" panose="02010600030101010101" pitchFamily="2" charset="-122"/>
              <a:cs typeface="+mn-cs"/>
            </a:endParaRPr>
          </a:p>
          <a:p>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billion laughs attack </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是一种 </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denial-of-service</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DoS</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）攻击，它主要作用于</a:t>
            </a:r>
            <a:r>
              <a:rPr lang="en-US" altLang="zh-CN" sz="1200" b="0" i="0" u="none" strike="noStrike" kern="1200" dirty="0">
                <a:solidFill>
                  <a:schemeClr val="tx1"/>
                </a:solidFill>
                <a:effectLst/>
                <a:latin typeface="Times New Roman" panose="02020603050405020304" pitchFamily="18" charset="0"/>
                <a:ea typeface="宋体" panose="02010600030101010101" pitchFamily="2" charset="-122"/>
                <a:cs typeface="+mn-cs"/>
                <a:hlinkClick r:id="rId3"/>
              </a:rPr>
              <a:t>XML</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文档解析器。它也被称为指数实体扩展攻击，是一种名副其实的</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XML</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炸弹</a:t>
            </a:r>
            <a:endParaRPr lang="zh-CN" altLang="en-US" dirty="0"/>
          </a:p>
        </p:txBody>
      </p:sp>
      <p:sp>
        <p:nvSpPr>
          <p:cNvPr id="4" name="灯片编号占位符 3"/>
          <p:cNvSpPr>
            <a:spLocks noGrp="1"/>
          </p:cNvSpPr>
          <p:nvPr>
            <p:ph type="sldNum" sz="quarter" idx="5"/>
          </p:nvPr>
        </p:nvSpPr>
        <p:spPr/>
        <p:txBody>
          <a:bodyPr/>
          <a:lstStyle/>
          <a:p>
            <a:pPr>
              <a:defRPr/>
            </a:pPr>
            <a:fld id="{594BE04F-A9F9-45A4-8053-14667A043A80}" type="slidenum">
              <a:rPr lang="zh-CN" altLang="en-US" smtClean="0"/>
              <a:t>32</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JWT</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主要用于用户登录鉴权。</a:t>
            </a:r>
            <a:endParaRPr lang="en-US" altLang="zh-CN" sz="1200" b="0" i="0" kern="1200" dirty="0">
              <a:solidFill>
                <a:schemeClr val="tx1"/>
              </a:solidFill>
              <a:effectLst/>
              <a:latin typeface="Times New Roman" panose="02020603050405020304" pitchFamily="18" charset="0"/>
              <a:ea typeface="宋体" panose="02010600030101010101" pitchFamily="2" charset="-122"/>
              <a:cs typeface="+mn-cs"/>
            </a:endParaRPr>
          </a:p>
          <a:p>
            <a:r>
              <a:rPr lang="zh-CN" altLang="en-US" sz="1200" b="1" i="0" kern="1200" dirty="0">
                <a:solidFill>
                  <a:schemeClr val="tx1"/>
                </a:solidFill>
                <a:effectLst/>
                <a:latin typeface="Times New Roman" panose="02020603050405020304" pitchFamily="18" charset="0"/>
                <a:ea typeface="宋体" panose="02010600030101010101" pitchFamily="2" charset="-122"/>
                <a:cs typeface="+mn-cs"/>
              </a:rPr>
              <a:t>跨域资源共享（</a:t>
            </a:r>
            <a:r>
              <a:rPr lang="en-US" altLang="zh-CN" sz="1200" b="1" i="0" kern="1200" dirty="0">
                <a:solidFill>
                  <a:schemeClr val="tx1"/>
                </a:solidFill>
                <a:effectLst/>
                <a:latin typeface="Times New Roman" panose="02020603050405020304" pitchFamily="18" charset="0"/>
                <a:ea typeface="宋体" panose="02010600030101010101" pitchFamily="2" charset="-122"/>
                <a:cs typeface="+mn-cs"/>
              </a:rPr>
              <a:t>CORS</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 ）是一种网络浏览器的技术规范，它为</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Web</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服务器定义了一种方式，允许网页从不同的域访问其资源。而这种访问是被</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hlinkClick r:id="rId3"/>
              </a:rPr>
              <a:t>同源策略</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所禁止的。</a:t>
            </a:r>
            <a:endParaRPr lang="zh-CN" altLang="en-US" dirty="0"/>
          </a:p>
        </p:txBody>
      </p:sp>
      <p:sp>
        <p:nvSpPr>
          <p:cNvPr id="4" name="灯片编号占位符 3"/>
          <p:cNvSpPr>
            <a:spLocks noGrp="1"/>
          </p:cNvSpPr>
          <p:nvPr>
            <p:ph type="sldNum" sz="quarter" idx="5"/>
          </p:nvPr>
        </p:nvSpPr>
        <p:spPr/>
        <p:txBody>
          <a:bodyPr/>
          <a:lstStyle/>
          <a:p>
            <a:pPr>
              <a:defRPr/>
            </a:pPr>
            <a:fld id="{594BE04F-A9F9-45A4-8053-14667A043A80}" type="slidenum">
              <a:rPr lang="zh-CN" altLang="en-US" smtClean="0"/>
              <a:t>35</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三种</a:t>
            </a:r>
            <a:r>
              <a:rPr lang="en-US" altLang="zh-CN" dirty="0"/>
              <a:t>XSS</a:t>
            </a:r>
            <a:r>
              <a:rPr lang="zh-CN" altLang="en-US" dirty="0"/>
              <a:t>：反射型</a:t>
            </a:r>
            <a:r>
              <a:rPr lang="en-US" altLang="zh-CN" dirty="0"/>
              <a:t>XSS</a:t>
            </a:r>
            <a:r>
              <a:rPr lang="zh-CN" altLang="en-US" dirty="0"/>
              <a:t>、存储型</a:t>
            </a:r>
            <a:r>
              <a:rPr lang="en-US" altLang="zh-CN" dirty="0"/>
              <a:t>XSS</a:t>
            </a:r>
            <a:r>
              <a:rPr lang="zh-CN" altLang="en-US" dirty="0"/>
              <a:t>、基于</a:t>
            </a:r>
            <a:r>
              <a:rPr lang="en-US" altLang="zh-CN" dirty="0"/>
              <a:t>DOM</a:t>
            </a:r>
            <a:r>
              <a:rPr lang="zh-CN" altLang="en-US" dirty="0"/>
              <a:t>的</a:t>
            </a:r>
            <a:r>
              <a:rPr lang="en-US" altLang="zh-CN" dirty="0"/>
              <a:t>XSS</a:t>
            </a:r>
            <a:endParaRPr lang="zh-CN" altLang="en-US" dirty="0"/>
          </a:p>
        </p:txBody>
      </p:sp>
      <p:sp>
        <p:nvSpPr>
          <p:cNvPr id="4" name="灯片编号占位符 3"/>
          <p:cNvSpPr>
            <a:spLocks noGrp="1"/>
          </p:cNvSpPr>
          <p:nvPr>
            <p:ph type="sldNum" sz="quarter" idx="5"/>
          </p:nvPr>
        </p:nvSpPr>
        <p:spPr/>
        <p:txBody>
          <a:bodyPr/>
          <a:lstStyle/>
          <a:p>
            <a:pPr>
              <a:defRPr/>
            </a:pPr>
            <a:fld id="{594BE04F-A9F9-45A4-8053-14667A043A80}" type="slidenum">
              <a:rPr lang="zh-CN" altLang="en-US" smtClean="0"/>
              <a:t>40</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序列化 </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(Serialization)</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是将对象的状态信息转换为可以存储或传输的形式的过程。在序列化期间，对象将其当前状态写入到临时或持久性存储区。以后，可以通过从存储区中读取或反序列化对象的状态，重新创建该对象。</a:t>
            </a:r>
            <a:endParaRPr lang="zh-CN" altLang="en-US" dirty="0"/>
          </a:p>
        </p:txBody>
      </p:sp>
      <p:sp>
        <p:nvSpPr>
          <p:cNvPr id="4" name="灯片编号占位符 3"/>
          <p:cNvSpPr>
            <a:spLocks noGrp="1"/>
          </p:cNvSpPr>
          <p:nvPr>
            <p:ph type="sldNum" sz="quarter" idx="5"/>
          </p:nvPr>
        </p:nvSpPr>
        <p:spPr/>
        <p:txBody>
          <a:bodyPr/>
          <a:lstStyle/>
          <a:p>
            <a:pPr>
              <a:defRPr/>
            </a:pPr>
            <a:fld id="{594BE04F-A9F9-45A4-8053-14667A043A80}" type="slidenum">
              <a:rPr lang="zh-CN" altLang="en-US" smtClean="0"/>
              <a:t>43</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Struts2</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是一个基于</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hlinkClick r:id="rId3"/>
              </a:rPr>
              <a:t>MVC</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设计模式的</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Web</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应用框架，它本质上相当于一个</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servlet</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，在</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MVC</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设计模式中，</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Struts2</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作为控制器</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(Controller)</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来建立模型与视图的数据交互。</a:t>
            </a:r>
            <a:endParaRPr lang="en-US" altLang="zh-CN" sz="1200" b="0" i="0" kern="1200" dirty="0">
              <a:solidFill>
                <a:schemeClr val="tx1"/>
              </a:solidFill>
              <a:effectLst/>
              <a:latin typeface="Times New Roman" panose="02020603050405020304" pitchFamily="18" charset="0"/>
              <a:ea typeface="宋体" panose="02010600030101010101" pitchFamily="2" charset="-122"/>
              <a:cs typeface="+mn-cs"/>
            </a:endParaRPr>
          </a:p>
          <a:p>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心血漏洞，是一种</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hlinkClick r:id="rId4"/>
              </a:rPr>
              <a:t>网络漏洞</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病毒名称，也叫心脏流血漏洞。它是</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OpenSSL</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的漏洞。这个名为</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hlinkClick r:id="rId5"/>
              </a:rPr>
              <a:t>Heartbleed</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的漏洞最早由谷歌研究员尼尔</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梅塔（</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Neel Mehta</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）发现，它可从特定服务器上随机获取</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64k</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的工作日志，整个过程如同钓鱼，攻击可能一次次持续进行，大量敏感数据可能泄露。</a:t>
            </a:r>
            <a:endParaRPr lang="en-US" altLang="zh-CN" sz="1200" b="0" i="0" kern="1200" dirty="0">
              <a:solidFill>
                <a:schemeClr val="tx1"/>
              </a:solidFill>
              <a:effectLst/>
              <a:latin typeface="Times New Roman" panose="02020603050405020304" pitchFamily="18" charset="0"/>
              <a:ea typeface="宋体" panose="02010600030101010101" pitchFamily="2" charset="-122"/>
              <a:cs typeface="+mn-cs"/>
            </a:endParaRPr>
          </a:p>
          <a:p>
            <a:endParaRPr lang="zh-CN" altLang="en-US" dirty="0"/>
          </a:p>
        </p:txBody>
      </p:sp>
      <p:sp>
        <p:nvSpPr>
          <p:cNvPr id="4" name="灯片编号占位符 3"/>
          <p:cNvSpPr>
            <a:spLocks noGrp="1"/>
          </p:cNvSpPr>
          <p:nvPr>
            <p:ph type="sldNum" sz="quarter" idx="5"/>
          </p:nvPr>
        </p:nvSpPr>
        <p:spPr/>
        <p:txBody>
          <a:bodyPr/>
          <a:lstStyle/>
          <a:p>
            <a:pPr>
              <a:defRPr/>
            </a:pPr>
            <a:fld id="{594BE04F-A9F9-45A4-8053-14667A043A80}" type="slidenum">
              <a:rPr lang="zh-CN" altLang="en-US" smtClean="0"/>
              <a:t>48</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1" dirty="0">
                <a:effectLst>
                  <a:outerShdw blurRad="38100" dist="38100" dir="2700000" algn="tl">
                    <a:srgbClr val="C0C0C0"/>
                  </a:outerShdw>
                </a:effectLst>
                <a:ea typeface="微软雅黑" panose="020B0503020204020204" pitchFamily="34" charset="-122"/>
                <a:sym typeface="+mn-ea"/>
              </a:rPr>
              <a:t>信息安全中的完整性是指，信息在存储、传输或处理等过程中不被未授权、未预期或无意地篡改、销毁等破坏的特性。</a:t>
            </a:r>
          </a:p>
          <a:p>
            <a:r>
              <a:rPr lang="zh-CN" altLang="en-US" b="1" dirty="0">
                <a:effectLst>
                  <a:outerShdw blurRad="38100" dist="38100" dir="2700000" algn="tl">
                    <a:srgbClr val="C0C0C0"/>
                  </a:outerShdw>
                </a:effectLst>
                <a:ea typeface="微软雅黑" panose="020B0503020204020204" pitchFamily="34" charset="-122"/>
                <a:sym typeface="+mn-ea"/>
              </a:rPr>
              <a:t>可以将软件完整性理解为软件产品能够按照预期的功能运行，不受任何有意的或者无意的非法错误所破坏的软件安全属性。</a:t>
            </a:r>
          </a:p>
          <a:p>
            <a:r>
              <a:rPr lang="en-US" altLang="zh-CN" dirty="0">
                <a:sym typeface="+mn-ea"/>
              </a:rPr>
              <a:t>ci/cd </a:t>
            </a:r>
            <a:r>
              <a:rPr lang="zh-CN" altLang="en-US" dirty="0">
                <a:sym typeface="+mn-ea"/>
              </a:rPr>
              <a:t>持续集成与持续部署</a:t>
            </a:r>
            <a:endParaRPr lang="zh-CN" altLang="en-US" dirty="0"/>
          </a:p>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94BE04F-A9F9-45A4-8053-14667A043A80}" type="slidenum">
              <a:rPr lang="zh-CN" altLang="en-US" smtClean="0"/>
              <a:t>7</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94BE04F-A9F9-45A4-8053-14667A043A80}" type="slidenum">
              <a:rPr lang="zh-CN" altLang="en-US" smtClean="0"/>
              <a:t>8</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94BE04F-A9F9-45A4-8053-14667A043A80}" type="slidenum">
              <a:rPr lang="zh-CN" altLang="en-US" smtClean="0"/>
              <a:t>9</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94BE04F-A9F9-45A4-8053-14667A043A80}" type="slidenum">
              <a:rPr lang="zh-CN" altLang="en-US" smtClean="0"/>
              <a:t>10</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94BE04F-A9F9-45A4-8053-14667A043A80}" type="slidenum">
              <a:rPr lang="zh-CN" altLang="en-US" smtClean="0"/>
              <a:t>11</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94BE04F-A9F9-45A4-8053-14667A043A80}" type="slidenum">
              <a:rPr lang="zh-CN" altLang="en-US" smtClean="0"/>
              <a:t>12</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2021</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年版</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TOP 10</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产生三个新类别，且进行了一些整合考虑到应关注根本原因而不是症状。</a:t>
            </a:r>
          </a:p>
          <a:p>
            <a:endParaRPr lang="zh-CN" altLang="en-US" dirty="0"/>
          </a:p>
        </p:txBody>
      </p:sp>
      <p:sp>
        <p:nvSpPr>
          <p:cNvPr id="4" name="灯片编号占位符 3"/>
          <p:cNvSpPr>
            <a:spLocks noGrp="1"/>
          </p:cNvSpPr>
          <p:nvPr>
            <p:ph type="sldNum" sz="quarter" idx="5"/>
          </p:nvPr>
        </p:nvSpPr>
        <p:spPr/>
        <p:txBody>
          <a:bodyPr/>
          <a:lstStyle/>
          <a:p>
            <a:pPr>
              <a:defRPr/>
            </a:pPr>
            <a:fld id="{594BE04F-A9F9-45A4-8053-14667A043A80}" type="slidenum">
              <a:rPr lang="zh-CN" altLang="en-US" smtClean="0"/>
              <a:t>13</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2021</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年注入降至第三。</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94%</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的统计应用针对某种形式的注入进行了测试，最大发生率为</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19%</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，平均发生率为</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3%</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，共计发生了</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27.4</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万次。值得注意的常见弱点枚举（</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CWE</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）包括</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CWE-79</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Cross-</a:t>
            </a:r>
            <a:r>
              <a:rPr lang="en-US" altLang="zh-CN" sz="1200" b="0" i="0" kern="1200" dirty="0" err="1">
                <a:solidFill>
                  <a:schemeClr val="tx1"/>
                </a:solidFill>
                <a:effectLst/>
                <a:latin typeface="Times New Roman" panose="02020603050405020304" pitchFamily="18" charset="0"/>
                <a:ea typeface="宋体" panose="02010600030101010101" pitchFamily="2" charset="-122"/>
                <a:cs typeface="+mn-cs"/>
              </a:rPr>
              <a:t>siteScripting</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（跨站点脚本）、</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CWE-89</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SQL Injection</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SQL</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注入）和</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CWE-73</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External Control </a:t>
            </a:r>
            <a:r>
              <a:rPr lang="en-US" altLang="zh-CN" sz="1200" b="0" i="0" kern="1200" dirty="0" err="1">
                <a:solidFill>
                  <a:schemeClr val="tx1"/>
                </a:solidFill>
                <a:effectLst/>
                <a:latin typeface="Times New Roman" panose="02020603050405020304" pitchFamily="18" charset="0"/>
                <a:ea typeface="宋体" panose="02010600030101010101" pitchFamily="2" charset="-122"/>
                <a:cs typeface="+mn-cs"/>
              </a:rPr>
              <a:t>ofFile</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 Name or Path</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（文件名或路径的外部控制）。</a:t>
            </a:r>
          </a:p>
          <a:p>
            <a:endParaRPr lang="zh-CN" altLang="en-US" dirty="0"/>
          </a:p>
        </p:txBody>
      </p:sp>
      <p:sp>
        <p:nvSpPr>
          <p:cNvPr id="4" name="灯片编号占位符 3"/>
          <p:cNvSpPr>
            <a:spLocks noGrp="1"/>
          </p:cNvSpPr>
          <p:nvPr>
            <p:ph type="sldNum" sz="quarter" idx="5"/>
          </p:nvPr>
        </p:nvSpPr>
        <p:spPr/>
        <p:txBody>
          <a:bodyPr/>
          <a:lstStyle/>
          <a:p>
            <a:pPr>
              <a:defRPr/>
            </a:pPr>
            <a:fld id="{594BE04F-A9F9-45A4-8053-14667A043A80}" type="slidenum">
              <a:rPr lang="zh-CN" altLang="en-US" smtClean="0"/>
              <a:t>22</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3" descr="Light horizontal"/>
          <p:cNvSpPr>
            <a:spLocks noChangeArrowheads="1"/>
          </p:cNvSpPr>
          <p:nvPr/>
        </p:nvSpPr>
        <p:spPr bwMode="gray">
          <a:xfrm>
            <a:off x="0" y="9525"/>
            <a:ext cx="1476375" cy="6848475"/>
          </a:xfrm>
          <a:prstGeom prst="rect">
            <a:avLst/>
          </a:prstGeom>
          <a:pattFill prst="ltHorz">
            <a:fgClr>
              <a:schemeClr val="bg2"/>
            </a:fgClr>
            <a:bgClr>
              <a:srgbClr val="FFFFFF"/>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5" name="Rectangle 4"/>
          <p:cNvSpPr>
            <a:spLocks noChangeArrowheads="1"/>
          </p:cNvSpPr>
          <p:nvPr/>
        </p:nvSpPr>
        <p:spPr bwMode="ltGray">
          <a:xfrm flipV="1">
            <a:off x="0" y="4267200"/>
            <a:ext cx="9144000" cy="11064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 name="AutoShape 5"/>
          <p:cNvSpPr>
            <a:spLocks noChangeArrowheads="1"/>
          </p:cNvSpPr>
          <p:nvPr/>
        </p:nvSpPr>
        <p:spPr bwMode="ltGray">
          <a:xfrm>
            <a:off x="1474788" y="5156200"/>
            <a:ext cx="7129462" cy="504825"/>
          </a:xfrm>
          <a:prstGeom prst="roundRect">
            <a:avLst>
              <a:gd name="adj" fmla="val 16667"/>
            </a:avLst>
          </a:prstGeom>
          <a:solidFill>
            <a:schemeClr val="tx1"/>
          </a:solidFill>
          <a:ln w="38100" algn="ctr">
            <a:solidFill>
              <a:schemeClr val="bg1"/>
            </a:solidFill>
            <a:round/>
          </a:ln>
        </p:spPr>
        <p:txBody>
          <a:bodyPr wrap="none" anchor="ctr"/>
          <a:lstStyle/>
          <a:p>
            <a:endParaRPr lang="zh-CN" altLang="en-US"/>
          </a:p>
        </p:txBody>
      </p:sp>
      <p:sp>
        <p:nvSpPr>
          <p:cNvPr id="1241094" name="Rectangle 6"/>
          <p:cNvSpPr>
            <a:spLocks noGrp="1" noChangeArrowheads="1"/>
          </p:cNvSpPr>
          <p:nvPr>
            <p:ph type="ctrTitle"/>
          </p:nvPr>
        </p:nvSpPr>
        <p:spPr bwMode="auto">
          <a:xfrm>
            <a:off x="1447800" y="3548063"/>
            <a:ext cx="7239000" cy="1371600"/>
          </a:xfrm>
        </p:spPr>
        <p:txBody>
          <a:bodyPr/>
          <a:lstStyle>
            <a:lvl1pPr algn="l">
              <a:defRPr sz="4000" b="1">
                <a:solidFill>
                  <a:schemeClr val="tx1"/>
                </a:solidFill>
              </a:defRPr>
            </a:lvl1pPr>
          </a:lstStyle>
          <a:p>
            <a:pPr lvl="0"/>
            <a:r>
              <a:rPr lang="zh-CN" altLang="en-US" noProof="0"/>
              <a:t>单击此处编辑母版标题样式</a:t>
            </a:r>
          </a:p>
        </p:txBody>
      </p:sp>
      <p:sp>
        <p:nvSpPr>
          <p:cNvPr id="1241095" name="Rectangle 7"/>
          <p:cNvSpPr>
            <a:spLocks noGrp="1" noChangeArrowheads="1"/>
          </p:cNvSpPr>
          <p:nvPr>
            <p:ph type="subTitle" idx="1"/>
          </p:nvPr>
        </p:nvSpPr>
        <p:spPr bwMode="white">
          <a:xfrm>
            <a:off x="1614488" y="5224463"/>
            <a:ext cx="6858000" cy="381000"/>
          </a:xfrm>
        </p:spPr>
        <p:txBody>
          <a:bodyPr/>
          <a:lstStyle>
            <a:lvl1pPr marL="0" indent="0">
              <a:buFont typeface="Wingdings" panose="05000000000000000000" pitchFamily="2" charset="2"/>
              <a:buNone/>
              <a:defRPr sz="1400" b="1">
                <a:solidFill>
                  <a:schemeClr val="bg1"/>
                </a:solidFill>
              </a:defRPr>
            </a:lvl1pPr>
          </a:lstStyle>
          <a:p>
            <a:pPr lvl="0"/>
            <a:r>
              <a:rPr lang="zh-CN" altLang="en-US" noProof="0"/>
              <a:t>单击此处编辑母版副标题样式</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7"/>
          <p:cNvSpPr>
            <a:spLocks noGrp="1" noChangeArrowheads="1"/>
          </p:cNvSpPr>
          <p:nvPr>
            <p:ph type="dt" sz="half" idx="10"/>
          </p:nvPr>
        </p:nvSpPr>
        <p:spPr/>
        <p:txBody>
          <a:bodyPr/>
          <a:lstStyle>
            <a:lvl1pPr>
              <a:defRPr/>
            </a:lvl1pPr>
          </a:lstStyle>
          <a:p>
            <a:pPr>
              <a:defRPr/>
            </a:pPr>
            <a:fld id="{A4609770-CCEE-47FF-963E-42E94E76BF5F}" type="datetime1">
              <a:rPr lang="zh-CN" altLang="en-US"/>
              <a:t>2022/10/18</a:t>
            </a:fld>
            <a:endParaRPr lang="en-US" altLang="zh-CN"/>
          </a:p>
        </p:txBody>
      </p:sp>
      <p:sp>
        <p:nvSpPr>
          <p:cNvPr id="5" name="Rectangle 8"/>
          <p:cNvSpPr>
            <a:spLocks noGrp="1" noChangeArrowheads="1"/>
          </p:cNvSpPr>
          <p:nvPr>
            <p:ph type="ftr" sz="quarter" idx="11"/>
          </p:nvPr>
        </p:nvSpPr>
        <p:spPr/>
        <p:txBody>
          <a:bodyPr/>
          <a:lstStyle>
            <a:lvl1pPr>
              <a:defRPr/>
            </a:lvl1pPr>
          </a:lstStyle>
          <a:p>
            <a:pPr>
              <a:defRPr/>
            </a:pPr>
            <a:endParaRPr lang="zh-CN" altLang="en-US"/>
          </a:p>
        </p:txBody>
      </p:sp>
      <p:sp>
        <p:nvSpPr>
          <p:cNvPr id="6" name="Rectangle 9"/>
          <p:cNvSpPr>
            <a:spLocks noGrp="1" noChangeArrowheads="1"/>
          </p:cNvSpPr>
          <p:nvPr>
            <p:ph type="sldNum" sz="quarter" idx="12"/>
          </p:nvPr>
        </p:nvSpPr>
        <p:spPr/>
        <p:txBody>
          <a:bodyPr/>
          <a:lstStyle>
            <a:lvl1pPr>
              <a:defRPr/>
            </a:lvl1pPr>
          </a:lstStyle>
          <a:p>
            <a:pPr>
              <a:defRPr/>
            </a:pPr>
            <a:fld id="{4ADABD3A-790C-44FB-85E3-268652D70F3F}" type="slidenum">
              <a:rPr lang="zh-CN" altLang="en-US"/>
              <a:t>‹#›</a:t>
            </a:fld>
            <a:endParaRPr lang="en-US" altLang="zh-C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319088"/>
            <a:ext cx="2057400" cy="60055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319088"/>
            <a:ext cx="6019800" cy="60055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7"/>
          <p:cNvSpPr>
            <a:spLocks noGrp="1" noChangeArrowheads="1"/>
          </p:cNvSpPr>
          <p:nvPr>
            <p:ph type="dt" sz="half" idx="10"/>
          </p:nvPr>
        </p:nvSpPr>
        <p:spPr/>
        <p:txBody>
          <a:bodyPr/>
          <a:lstStyle>
            <a:lvl1pPr>
              <a:defRPr/>
            </a:lvl1pPr>
          </a:lstStyle>
          <a:p>
            <a:pPr>
              <a:defRPr/>
            </a:pPr>
            <a:fld id="{DD2DB736-315D-4102-971E-981D5362B45C}" type="datetime1">
              <a:rPr lang="zh-CN" altLang="en-US"/>
              <a:t>2022/10/18</a:t>
            </a:fld>
            <a:endParaRPr lang="en-US" altLang="zh-CN"/>
          </a:p>
        </p:txBody>
      </p:sp>
      <p:sp>
        <p:nvSpPr>
          <p:cNvPr id="5" name="Rectangle 8"/>
          <p:cNvSpPr>
            <a:spLocks noGrp="1" noChangeArrowheads="1"/>
          </p:cNvSpPr>
          <p:nvPr>
            <p:ph type="ftr" sz="quarter" idx="11"/>
          </p:nvPr>
        </p:nvSpPr>
        <p:spPr/>
        <p:txBody>
          <a:bodyPr/>
          <a:lstStyle>
            <a:lvl1pPr>
              <a:defRPr/>
            </a:lvl1pPr>
          </a:lstStyle>
          <a:p>
            <a:pPr>
              <a:defRPr/>
            </a:pPr>
            <a:endParaRPr lang="zh-CN" altLang="en-US"/>
          </a:p>
        </p:txBody>
      </p:sp>
      <p:sp>
        <p:nvSpPr>
          <p:cNvPr id="6" name="Rectangle 9"/>
          <p:cNvSpPr>
            <a:spLocks noGrp="1" noChangeArrowheads="1"/>
          </p:cNvSpPr>
          <p:nvPr>
            <p:ph type="sldNum" sz="quarter" idx="12"/>
          </p:nvPr>
        </p:nvSpPr>
        <p:spPr/>
        <p:txBody>
          <a:bodyPr/>
          <a:lstStyle>
            <a:lvl1pPr>
              <a:defRPr/>
            </a:lvl1pPr>
          </a:lstStyle>
          <a:p>
            <a:pPr>
              <a:defRPr/>
            </a:pPr>
            <a:fld id="{D3E5CD9E-4F33-4544-A709-6D16158EF4CF}" type="slidenum">
              <a:rPr lang="zh-CN" altLang="en-US"/>
              <a:t>‹#›</a:t>
            </a:fld>
            <a:endParaRPr lang="en-US" altLang="zh-C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47688" y="319088"/>
            <a:ext cx="7162800" cy="563562"/>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076325"/>
            <a:ext cx="4038600" cy="52482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076325"/>
            <a:ext cx="4038600" cy="52482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7"/>
          <p:cNvSpPr>
            <a:spLocks noGrp="1" noChangeArrowheads="1"/>
          </p:cNvSpPr>
          <p:nvPr>
            <p:ph type="dt" sz="half" idx="10"/>
          </p:nvPr>
        </p:nvSpPr>
        <p:spPr/>
        <p:txBody>
          <a:bodyPr/>
          <a:lstStyle>
            <a:lvl1pPr>
              <a:defRPr/>
            </a:lvl1pPr>
          </a:lstStyle>
          <a:p>
            <a:pPr>
              <a:defRPr/>
            </a:pPr>
            <a:fld id="{C47EC25C-5792-4BC6-A7A1-764814235401}" type="datetime1">
              <a:rPr lang="zh-CN" altLang="en-US"/>
              <a:t>2022/10/18</a:t>
            </a:fld>
            <a:endParaRPr lang="en-US" altLang="zh-CN"/>
          </a:p>
        </p:txBody>
      </p:sp>
      <p:sp>
        <p:nvSpPr>
          <p:cNvPr id="6" name="Rectangle 8"/>
          <p:cNvSpPr>
            <a:spLocks noGrp="1" noChangeArrowheads="1"/>
          </p:cNvSpPr>
          <p:nvPr>
            <p:ph type="ftr" sz="quarter" idx="11"/>
          </p:nvPr>
        </p:nvSpPr>
        <p:spPr/>
        <p:txBody>
          <a:bodyPr/>
          <a:lstStyle>
            <a:lvl1pPr>
              <a:defRPr/>
            </a:lvl1pPr>
          </a:lstStyle>
          <a:p>
            <a:pPr>
              <a:defRPr/>
            </a:pPr>
            <a:endParaRPr lang="zh-CN" altLang="en-US"/>
          </a:p>
        </p:txBody>
      </p:sp>
      <p:sp>
        <p:nvSpPr>
          <p:cNvPr id="7" name="Rectangle 9"/>
          <p:cNvSpPr>
            <a:spLocks noGrp="1" noChangeArrowheads="1"/>
          </p:cNvSpPr>
          <p:nvPr>
            <p:ph type="sldNum" sz="quarter" idx="12"/>
          </p:nvPr>
        </p:nvSpPr>
        <p:spPr/>
        <p:txBody>
          <a:bodyPr/>
          <a:lstStyle>
            <a:lvl1pPr>
              <a:defRPr/>
            </a:lvl1pPr>
          </a:lstStyle>
          <a:p>
            <a:pPr>
              <a:defRPr/>
            </a:pPr>
            <a:fld id="{DCE7CB2A-E57F-4799-88F2-28CE14C4FDDC}" type="slidenum">
              <a:rPr lang="zh-CN" altLang="en-US"/>
              <a:t>‹#›</a:t>
            </a:fld>
            <a:endParaRPr lang="en-US" altLang="zh-C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547688" y="319088"/>
            <a:ext cx="7162800" cy="563562"/>
          </a:xfrm>
        </p:spPr>
        <p:txBody>
          <a:bodyPr/>
          <a:lstStyle/>
          <a:p>
            <a:r>
              <a:rPr lang="zh-CN" altLang="en-US"/>
              <a:t>单击此处编辑母版标题样式</a:t>
            </a:r>
          </a:p>
        </p:txBody>
      </p:sp>
      <p:sp>
        <p:nvSpPr>
          <p:cNvPr id="3" name="内容占位符 2"/>
          <p:cNvSpPr>
            <a:spLocks noGrp="1"/>
          </p:cNvSpPr>
          <p:nvPr>
            <p:ph sz="quarter" idx="1"/>
          </p:nvPr>
        </p:nvSpPr>
        <p:spPr>
          <a:xfrm>
            <a:off x="457200" y="1076325"/>
            <a:ext cx="4038600" cy="25479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076325"/>
            <a:ext cx="4038600" cy="25479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57200" y="3776663"/>
            <a:ext cx="4038600" cy="254793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648200" y="3776663"/>
            <a:ext cx="4038600" cy="254793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7"/>
          <p:cNvSpPr>
            <a:spLocks noGrp="1" noChangeArrowheads="1"/>
          </p:cNvSpPr>
          <p:nvPr>
            <p:ph type="dt" sz="half" idx="10"/>
          </p:nvPr>
        </p:nvSpPr>
        <p:spPr/>
        <p:txBody>
          <a:bodyPr/>
          <a:lstStyle>
            <a:lvl1pPr>
              <a:defRPr/>
            </a:lvl1pPr>
          </a:lstStyle>
          <a:p>
            <a:pPr>
              <a:defRPr/>
            </a:pPr>
            <a:fld id="{FB0031F5-111E-4548-B733-AFBDD5C4674F}" type="datetime1">
              <a:rPr lang="zh-CN" altLang="en-US"/>
              <a:t>2022/10/18</a:t>
            </a:fld>
            <a:endParaRPr lang="en-US" altLang="zh-CN"/>
          </a:p>
        </p:txBody>
      </p:sp>
      <p:sp>
        <p:nvSpPr>
          <p:cNvPr id="8" name="Rectangle 8"/>
          <p:cNvSpPr>
            <a:spLocks noGrp="1" noChangeArrowheads="1"/>
          </p:cNvSpPr>
          <p:nvPr>
            <p:ph type="ftr" sz="quarter" idx="11"/>
          </p:nvPr>
        </p:nvSpPr>
        <p:spPr/>
        <p:txBody>
          <a:bodyPr/>
          <a:lstStyle>
            <a:lvl1pPr>
              <a:defRPr/>
            </a:lvl1pPr>
          </a:lstStyle>
          <a:p>
            <a:pPr>
              <a:defRPr/>
            </a:pPr>
            <a:endParaRPr lang="zh-CN" altLang="en-US"/>
          </a:p>
        </p:txBody>
      </p:sp>
      <p:sp>
        <p:nvSpPr>
          <p:cNvPr id="9" name="Rectangle 9"/>
          <p:cNvSpPr>
            <a:spLocks noGrp="1" noChangeArrowheads="1"/>
          </p:cNvSpPr>
          <p:nvPr>
            <p:ph type="sldNum" sz="quarter" idx="12"/>
          </p:nvPr>
        </p:nvSpPr>
        <p:spPr/>
        <p:txBody>
          <a:bodyPr/>
          <a:lstStyle>
            <a:lvl1pPr>
              <a:defRPr/>
            </a:lvl1pPr>
          </a:lstStyle>
          <a:p>
            <a:pPr>
              <a:defRPr/>
            </a:pPr>
            <a:fld id="{00B1EF47-C7B0-4382-98E8-3C6436E114EF}" type="slidenum">
              <a:rPr lang="zh-CN" altLang="en-US"/>
              <a:t>‹#›</a:t>
            </a:fld>
            <a:endParaRPr lang="en-US" altLang="zh-C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547688" y="319088"/>
            <a:ext cx="7162800" cy="563562"/>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076325"/>
            <a:ext cx="4038600" cy="52482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4648200" y="1076325"/>
            <a:ext cx="4038600" cy="5248275"/>
          </a:xfrm>
        </p:spPr>
        <p:txBody>
          <a:bodyPr/>
          <a:lstStyle/>
          <a:p>
            <a:pPr lvl="0"/>
            <a:endParaRPr lang="zh-CN" altLang="en-US" noProof="0"/>
          </a:p>
        </p:txBody>
      </p:sp>
      <p:sp>
        <p:nvSpPr>
          <p:cNvPr id="5" name="Rectangle 7"/>
          <p:cNvSpPr>
            <a:spLocks noGrp="1" noChangeArrowheads="1"/>
          </p:cNvSpPr>
          <p:nvPr>
            <p:ph type="dt" sz="half" idx="10"/>
          </p:nvPr>
        </p:nvSpPr>
        <p:spPr/>
        <p:txBody>
          <a:bodyPr/>
          <a:lstStyle>
            <a:lvl1pPr>
              <a:defRPr/>
            </a:lvl1pPr>
          </a:lstStyle>
          <a:p>
            <a:pPr>
              <a:defRPr/>
            </a:pPr>
            <a:fld id="{0AA6C443-DC48-4DE5-B4CC-D4AE96F3104A}" type="datetime1">
              <a:rPr lang="zh-CN" altLang="en-US"/>
              <a:t>2022/10/18</a:t>
            </a:fld>
            <a:endParaRPr lang="en-US" altLang="zh-CN"/>
          </a:p>
        </p:txBody>
      </p:sp>
      <p:sp>
        <p:nvSpPr>
          <p:cNvPr id="6" name="Rectangle 8"/>
          <p:cNvSpPr>
            <a:spLocks noGrp="1" noChangeArrowheads="1"/>
          </p:cNvSpPr>
          <p:nvPr>
            <p:ph type="ftr" sz="quarter" idx="11"/>
          </p:nvPr>
        </p:nvSpPr>
        <p:spPr/>
        <p:txBody>
          <a:bodyPr/>
          <a:lstStyle>
            <a:lvl1pPr>
              <a:defRPr/>
            </a:lvl1pPr>
          </a:lstStyle>
          <a:p>
            <a:pPr>
              <a:defRPr/>
            </a:pPr>
            <a:endParaRPr lang="zh-CN" altLang="en-US"/>
          </a:p>
        </p:txBody>
      </p:sp>
      <p:sp>
        <p:nvSpPr>
          <p:cNvPr id="7" name="Rectangle 9"/>
          <p:cNvSpPr>
            <a:spLocks noGrp="1" noChangeArrowheads="1"/>
          </p:cNvSpPr>
          <p:nvPr>
            <p:ph type="sldNum" sz="quarter" idx="12"/>
          </p:nvPr>
        </p:nvSpPr>
        <p:spPr/>
        <p:txBody>
          <a:bodyPr/>
          <a:lstStyle>
            <a:lvl1pPr>
              <a:defRPr/>
            </a:lvl1pPr>
          </a:lstStyle>
          <a:p>
            <a:pPr>
              <a:defRPr/>
            </a:pPr>
            <a:fld id="{ADB1D9B0-916C-4FB5-9C2A-102E959CF647}" type="slidenum">
              <a:rPr lang="zh-CN" altLang="en-US"/>
              <a:t>‹#›</a:t>
            </a:fld>
            <a:endParaRPr lang="en-US" altLang="zh-C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7"/>
          <p:cNvSpPr>
            <a:spLocks noGrp="1" noChangeArrowheads="1"/>
          </p:cNvSpPr>
          <p:nvPr>
            <p:ph type="dt" sz="half" idx="10"/>
          </p:nvPr>
        </p:nvSpPr>
        <p:spPr/>
        <p:txBody>
          <a:bodyPr/>
          <a:lstStyle>
            <a:lvl1pPr>
              <a:defRPr/>
            </a:lvl1pPr>
          </a:lstStyle>
          <a:p>
            <a:pPr>
              <a:defRPr/>
            </a:pPr>
            <a:fld id="{3894CF35-6D4B-43ED-863C-F508C90CB5A9}" type="datetime1">
              <a:rPr lang="zh-CN" altLang="en-US"/>
              <a:t>2022/10/18</a:t>
            </a:fld>
            <a:endParaRPr lang="en-US" altLang="zh-CN"/>
          </a:p>
        </p:txBody>
      </p:sp>
      <p:sp>
        <p:nvSpPr>
          <p:cNvPr id="5" name="Rectangle 8"/>
          <p:cNvSpPr>
            <a:spLocks noGrp="1" noChangeArrowheads="1"/>
          </p:cNvSpPr>
          <p:nvPr>
            <p:ph type="ftr" sz="quarter" idx="11"/>
          </p:nvPr>
        </p:nvSpPr>
        <p:spPr/>
        <p:txBody>
          <a:bodyPr/>
          <a:lstStyle>
            <a:lvl1pPr>
              <a:defRPr/>
            </a:lvl1pPr>
          </a:lstStyle>
          <a:p>
            <a:pPr>
              <a:defRPr/>
            </a:pPr>
            <a:endParaRPr lang="zh-CN" altLang="en-US"/>
          </a:p>
        </p:txBody>
      </p:sp>
      <p:sp>
        <p:nvSpPr>
          <p:cNvPr id="6" name="Rectangle 9"/>
          <p:cNvSpPr>
            <a:spLocks noGrp="1" noChangeArrowheads="1"/>
          </p:cNvSpPr>
          <p:nvPr>
            <p:ph type="sldNum" sz="quarter" idx="12"/>
          </p:nvPr>
        </p:nvSpPr>
        <p:spPr/>
        <p:txBody>
          <a:bodyPr/>
          <a:lstStyle>
            <a:lvl1pPr>
              <a:defRPr/>
            </a:lvl1pPr>
          </a:lstStyle>
          <a:p>
            <a:pPr>
              <a:defRPr/>
            </a:pPr>
            <a:fld id="{1A34E139-B08E-47E8-B6B7-9AAF1BDD1BB6}" type="slidenum">
              <a:rPr lang="zh-CN" altLang="en-US"/>
              <a:t>‹#›</a:t>
            </a:fld>
            <a:endParaRPr lang="en-US" altLang="zh-C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7"/>
          <p:cNvSpPr>
            <a:spLocks noGrp="1" noChangeArrowheads="1"/>
          </p:cNvSpPr>
          <p:nvPr>
            <p:ph type="dt" sz="half" idx="10"/>
          </p:nvPr>
        </p:nvSpPr>
        <p:spPr/>
        <p:txBody>
          <a:bodyPr/>
          <a:lstStyle>
            <a:lvl1pPr>
              <a:defRPr/>
            </a:lvl1pPr>
          </a:lstStyle>
          <a:p>
            <a:pPr>
              <a:defRPr/>
            </a:pPr>
            <a:fld id="{BE9A6C2A-1E44-43DD-80D2-D183F822C5C6}" type="datetime1">
              <a:rPr lang="zh-CN" altLang="en-US"/>
              <a:t>2022/10/18</a:t>
            </a:fld>
            <a:endParaRPr lang="en-US" altLang="zh-CN"/>
          </a:p>
        </p:txBody>
      </p:sp>
      <p:sp>
        <p:nvSpPr>
          <p:cNvPr id="5" name="Rectangle 8"/>
          <p:cNvSpPr>
            <a:spLocks noGrp="1" noChangeArrowheads="1"/>
          </p:cNvSpPr>
          <p:nvPr>
            <p:ph type="ftr" sz="quarter" idx="11"/>
          </p:nvPr>
        </p:nvSpPr>
        <p:spPr/>
        <p:txBody>
          <a:bodyPr/>
          <a:lstStyle>
            <a:lvl1pPr>
              <a:defRPr/>
            </a:lvl1pPr>
          </a:lstStyle>
          <a:p>
            <a:pPr>
              <a:defRPr/>
            </a:pPr>
            <a:endParaRPr lang="zh-CN" altLang="en-US"/>
          </a:p>
        </p:txBody>
      </p:sp>
      <p:sp>
        <p:nvSpPr>
          <p:cNvPr id="6" name="Rectangle 9"/>
          <p:cNvSpPr>
            <a:spLocks noGrp="1" noChangeArrowheads="1"/>
          </p:cNvSpPr>
          <p:nvPr>
            <p:ph type="sldNum" sz="quarter" idx="12"/>
          </p:nvPr>
        </p:nvSpPr>
        <p:spPr/>
        <p:txBody>
          <a:bodyPr/>
          <a:lstStyle>
            <a:lvl1pPr>
              <a:defRPr/>
            </a:lvl1pPr>
          </a:lstStyle>
          <a:p>
            <a:pPr>
              <a:defRPr/>
            </a:pPr>
            <a:fld id="{E624FA82-38A1-4B98-BA32-F0317F4C45FE}" type="slidenum">
              <a:rPr lang="zh-CN" altLang="en-US"/>
              <a:t>‹#›</a:t>
            </a:fld>
            <a:endParaRPr lang="en-US" altLang="zh-C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0763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0763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7"/>
          <p:cNvSpPr>
            <a:spLocks noGrp="1" noChangeArrowheads="1"/>
          </p:cNvSpPr>
          <p:nvPr>
            <p:ph type="dt" sz="half" idx="10"/>
          </p:nvPr>
        </p:nvSpPr>
        <p:spPr/>
        <p:txBody>
          <a:bodyPr/>
          <a:lstStyle>
            <a:lvl1pPr>
              <a:defRPr/>
            </a:lvl1pPr>
          </a:lstStyle>
          <a:p>
            <a:pPr>
              <a:defRPr/>
            </a:pPr>
            <a:fld id="{89D3BB09-BCE8-45B7-A2FE-A6767A67D9BF}" type="datetime1">
              <a:rPr lang="zh-CN" altLang="en-US"/>
              <a:t>2022/10/18</a:t>
            </a:fld>
            <a:endParaRPr lang="en-US" altLang="zh-CN"/>
          </a:p>
        </p:txBody>
      </p:sp>
      <p:sp>
        <p:nvSpPr>
          <p:cNvPr id="6" name="Rectangle 8"/>
          <p:cNvSpPr>
            <a:spLocks noGrp="1" noChangeArrowheads="1"/>
          </p:cNvSpPr>
          <p:nvPr>
            <p:ph type="ftr" sz="quarter" idx="11"/>
          </p:nvPr>
        </p:nvSpPr>
        <p:spPr/>
        <p:txBody>
          <a:bodyPr/>
          <a:lstStyle>
            <a:lvl1pPr>
              <a:defRPr/>
            </a:lvl1pPr>
          </a:lstStyle>
          <a:p>
            <a:pPr>
              <a:defRPr/>
            </a:pPr>
            <a:endParaRPr lang="zh-CN" altLang="en-US"/>
          </a:p>
        </p:txBody>
      </p:sp>
      <p:sp>
        <p:nvSpPr>
          <p:cNvPr id="7" name="Rectangle 9"/>
          <p:cNvSpPr>
            <a:spLocks noGrp="1" noChangeArrowheads="1"/>
          </p:cNvSpPr>
          <p:nvPr>
            <p:ph type="sldNum" sz="quarter" idx="12"/>
          </p:nvPr>
        </p:nvSpPr>
        <p:spPr/>
        <p:txBody>
          <a:bodyPr/>
          <a:lstStyle>
            <a:lvl1pPr>
              <a:defRPr/>
            </a:lvl1pPr>
          </a:lstStyle>
          <a:p>
            <a:pPr>
              <a:defRPr/>
            </a:pPr>
            <a:fld id="{A3C38C70-1A95-4982-B705-373C06988070}" type="slidenum">
              <a:rPr lang="zh-CN" altLang="en-US"/>
              <a:t>‹#›</a:t>
            </a:fld>
            <a:endParaRPr lang="en-US" altLang="zh-C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7"/>
          <p:cNvSpPr>
            <a:spLocks noGrp="1" noChangeArrowheads="1"/>
          </p:cNvSpPr>
          <p:nvPr>
            <p:ph type="dt" sz="half" idx="10"/>
          </p:nvPr>
        </p:nvSpPr>
        <p:spPr/>
        <p:txBody>
          <a:bodyPr/>
          <a:lstStyle>
            <a:lvl1pPr>
              <a:defRPr/>
            </a:lvl1pPr>
          </a:lstStyle>
          <a:p>
            <a:pPr>
              <a:defRPr/>
            </a:pPr>
            <a:fld id="{0AAF6459-188B-4C95-BB46-4710BD34917A}" type="datetime1">
              <a:rPr lang="zh-CN" altLang="en-US"/>
              <a:t>2022/10/18</a:t>
            </a:fld>
            <a:endParaRPr lang="en-US" altLang="zh-CN"/>
          </a:p>
        </p:txBody>
      </p:sp>
      <p:sp>
        <p:nvSpPr>
          <p:cNvPr id="8" name="Rectangle 8"/>
          <p:cNvSpPr>
            <a:spLocks noGrp="1" noChangeArrowheads="1"/>
          </p:cNvSpPr>
          <p:nvPr>
            <p:ph type="ftr" sz="quarter" idx="11"/>
          </p:nvPr>
        </p:nvSpPr>
        <p:spPr/>
        <p:txBody>
          <a:bodyPr/>
          <a:lstStyle>
            <a:lvl1pPr>
              <a:defRPr/>
            </a:lvl1pPr>
          </a:lstStyle>
          <a:p>
            <a:pPr>
              <a:defRPr/>
            </a:pPr>
            <a:endParaRPr lang="zh-CN" altLang="en-US"/>
          </a:p>
        </p:txBody>
      </p:sp>
      <p:sp>
        <p:nvSpPr>
          <p:cNvPr id="9" name="Rectangle 9"/>
          <p:cNvSpPr>
            <a:spLocks noGrp="1" noChangeArrowheads="1"/>
          </p:cNvSpPr>
          <p:nvPr>
            <p:ph type="sldNum" sz="quarter" idx="12"/>
          </p:nvPr>
        </p:nvSpPr>
        <p:spPr/>
        <p:txBody>
          <a:bodyPr/>
          <a:lstStyle>
            <a:lvl1pPr>
              <a:defRPr/>
            </a:lvl1pPr>
          </a:lstStyle>
          <a:p>
            <a:pPr>
              <a:defRPr/>
            </a:pPr>
            <a:fld id="{70A9606D-CC14-4866-A32C-78B24FFFF229}" type="slidenum">
              <a:rPr lang="zh-CN" altLang="en-US"/>
              <a:t>‹#›</a:t>
            </a:fld>
            <a:endParaRPr lang="en-US" altLang="zh-C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7"/>
          <p:cNvSpPr>
            <a:spLocks noGrp="1" noChangeArrowheads="1"/>
          </p:cNvSpPr>
          <p:nvPr>
            <p:ph type="dt" sz="half" idx="10"/>
          </p:nvPr>
        </p:nvSpPr>
        <p:spPr/>
        <p:txBody>
          <a:bodyPr/>
          <a:lstStyle>
            <a:lvl1pPr>
              <a:defRPr/>
            </a:lvl1pPr>
          </a:lstStyle>
          <a:p>
            <a:pPr>
              <a:defRPr/>
            </a:pPr>
            <a:fld id="{1DDF647C-51BD-4092-A19D-BDC6339318EA}" type="datetime1">
              <a:rPr lang="zh-CN" altLang="en-US"/>
              <a:t>2022/10/18</a:t>
            </a:fld>
            <a:endParaRPr lang="en-US" altLang="zh-CN"/>
          </a:p>
        </p:txBody>
      </p:sp>
      <p:sp>
        <p:nvSpPr>
          <p:cNvPr id="4" name="Rectangle 8"/>
          <p:cNvSpPr>
            <a:spLocks noGrp="1" noChangeArrowheads="1"/>
          </p:cNvSpPr>
          <p:nvPr>
            <p:ph type="ftr" sz="quarter" idx="11"/>
          </p:nvPr>
        </p:nvSpPr>
        <p:spPr/>
        <p:txBody>
          <a:bodyPr/>
          <a:lstStyle>
            <a:lvl1pPr>
              <a:defRPr/>
            </a:lvl1pPr>
          </a:lstStyle>
          <a:p>
            <a:pPr>
              <a:defRPr/>
            </a:pPr>
            <a:endParaRPr lang="zh-CN" altLang="en-US"/>
          </a:p>
        </p:txBody>
      </p:sp>
      <p:sp>
        <p:nvSpPr>
          <p:cNvPr id="5" name="Rectangle 9"/>
          <p:cNvSpPr>
            <a:spLocks noGrp="1" noChangeArrowheads="1"/>
          </p:cNvSpPr>
          <p:nvPr>
            <p:ph type="sldNum" sz="quarter" idx="12"/>
          </p:nvPr>
        </p:nvSpPr>
        <p:spPr/>
        <p:txBody>
          <a:bodyPr/>
          <a:lstStyle>
            <a:lvl1pPr>
              <a:defRPr/>
            </a:lvl1pPr>
          </a:lstStyle>
          <a:p>
            <a:pPr>
              <a:defRPr/>
            </a:pPr>
            <a:fld id="{5145F254-2E54-454E-9B5B-3C137E48DE94}" type="slidenum">
              <a:rPr lang="zh-CN" altLang="en-US"/>
              <a:t>‹#›</a:t>
            </a:fld>
            <a:endParaRPr lang="en-US" altLang="zh-C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7"/>
          <p:cNvSpPr>
            <a:spLocks noGrp="1" noChangeArrowheads="1"/>
          </p:cNvSpPr>
          <p:nvPr>
            <p:ph type="dt" sz="half" idx="10"/>
          </p:nvPr>
        </p:nvSpPr>
        <p:spPr/>
        <p:txBody>
          <a:bodyPr/>
          <a:lstStyle>
            <a:lvl1pPr>
              <a:defRPr/>
            </a:lvl1pPr>
          </a:lstStyle>
          <a:p>
            <a:pPr>
              <a:defRPr/>
            </a:pPr>
            <a:fld id="{ADB6D1B7-B858-4D29-8008-399686FF4EF3}" type="datetime1">
              <a:rPr lang="zh-CN" altLang="en-US"/>
              <a:t>2022/10/18</a:t>
            </a:fld>
            <a:endParaRPr lang="en-US" altLang="zh-CN"/>
          </a:p>
        </p:txBody>
      </p:sp>
      <p:sp>
        <p:nvSpPr>
          <p:cNvPr id="3" name="Rectangle 8"/>
          <p:cNvSpPr>
            <a:spLocks noGrp="1" noChangeArrowheads="1"/>
          </p:cNvSpPr>
          <p:nvPr>
            <p:ph type="ftr" sz="quarter" idx="11"/>
          </p:nvPr>
        </p:nvSpPr>
        <p:spPr/>
        <p:txBody>
          <a:bodyPr/>
          <a:lstStyle>
            <a:lvl1pPr>
              <a:defRPr/>
            </a:lvl1pPr>
          </a:lstStyle>
          <a:p>
            <a:pPr>
              <a:defRPr/>
            </a:pPr>
            <a:endParaRPr lang="zh-CN" altLang="en-US"/>
          </a:p>
        </p:txBody>
      </p:sp>
      <p:sp>
        <p:nvSpPr>
          <p:cNvPr id="4" name="Rectangle 9"/>
          <p:cNvSpPr>
            <a:spLocks noGrp="1" noChangeArrowheads="1"/>
          </p:cNvSpPr>
          <p:nvPr>
            <p:ph type="sldNum" sz="quarter" idx="12"/>
          </p:nvPr>
        </p:nvSpPr>
        <p:spPr/>
        <p:txBody>
          <a:bodyPr/>
          <a:lstStyle>
            <a:lvl1pPr>
              <a:defRPr/>
            </a:lvl1pPr>
          </a:lstStyle>
          <a:p>
            <a:pPr>
              <a:defRPr/>
            </a:pPr>
            <a:fld id="{B53F0AFD-2F0F-4571-82BD-84FA98CCCC6C}" type="slidenum">
              <a:rPr lang="zh-CN" altLang="en-US"/>
              <a:t>‹#›</a:t>
            </a:fld>
            <a:endParaRPr lang="en-US" altLang="zh-C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7"/>
          <p:cNvSpPr>
            <a:spLocks noGrp="1" noChangeArrowheads="1"/>
          </p:cNvSpPr>
          <p:nvPr>
            <p:ph type="dt" sz="half" idx="10"/>
          </p:nvPr>
        </p:nvSpPr>
        <p:spPr/>
        <p:txBody>
          <a:bodyPr/>
          <a:lstStyle>
            <a:lvl1pPr>
              <a:defRPr/>
            </a:lvl1pPr>
          </a:lstStyle>
          <a:p>
            <a:pPr>
              <a:defRPr/>
            </a:pPr>
            <a:fld id="{E69DD168-6A0F-4583-BE20-6FFBB30C121E}" type="datetime1">
              <a:rPr lang="zh-CN" altLang="en-US"/>
              <a:t>2022/10/18</a:t>
            </a:fld>
            <a:endParaRPr lang="en-US" altLang="zh-CN"/>
          </a:p>
        </p:txBody>
      </p:sp>
      <p:sp>
        <p:nvSpPr>
          <p:cNvPr id="6" name="Rectangle 8"/>
          <p:cNvSpPr>
            <a:spLocks noGrp="1" noChangeArrowheads="1"/>
          </p:cNvSpPr>
          <p:nvPr>
            <p:ph type="ftr" sz="quarter" idx="11"/>
          </p:nvPr>
        </p:nvSpPr>
        <p:spPr/>
        <p:txBody>
          <a:bodyPr/>
          <a:lstStyle>
            <a:lvl1pPr>
              <a:defRPr/>
            </a:lvl1pPr>
          </a:lstStyle>
          <a:p>
            <a:pPr>
              <a:defRPr/>
            </a:pPr>
            <a:endParaRPr lang="zh-CN" altLang="en-US"/>
          </a:p>
        </p:txBody>
      </p:sp>
      <p:sp>
        <p:nvSpPr>
          <p:cNvPr id="7" name="Rectangle 9"/>
          <p:cNvSpPr>
            <a:spLocks noGrp="1" noChangeArrowheads="1"/>
          </p:cNvSpPr>
          <p:nvPr>
            <p:ph type="sldNum" sz="quarter" idx="12"/>
          </p:nvPr>
        </p:nvSpPr>
        <p:spPr/>
        <p:txBody>
          <a:bodyPr/>
          <a:lstStyle>
            <a:lvl1pPr>
              <a:defRPr/>
            </a:lvl1pPr>
          </a:lstStyle>
          <a:p>
            <a:pPr>
              <a:defRPr/>
            </a:pPr>
            <a:fld id="{05857B08-70EC-4F04-BAEC-81D6430C8A10}" type="slidenum">
              <a:rPr lang="zh-CN" altLang="en-US"/>
              <a:t>‹#›</a:t>
            </a:fld>
            <a:endParaRPr lang="en-US" altLang="zh-C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7"/>
          <p:cNvSpPr>
            <a:spLocks noGrp="1" noChangeArrowheads="1"/>
          </p:cNvSpPr>
          <p:nvPr>
            <p:ph type="dt" sz="half" idx="10"/>
          </p:nvPr>
        </p:nvSpPr>
        <p:spPr/>
        <p:txBody>
          <a:bodyPr/>
          <a:lstStyle>
            <a:lvl1pPr>
              <a:defRPr/>
            </a:lvl1pPr>
          </a:lstStyle>
          <a:p>
            <a:pPr>
              <a:defRPr/>
            </a:pPr>
            <a:fld id="{7B72AD9F-714B-4D90-9249-E0F3F5A96F61}" type="datetime1">
              <a:rPr lang="zh-CN" altLang="en-US"/>
              <a:t>2022/10/18</a:t>
            </a:fld>
            <a:endParaRPr lang="en-US" altLang="zh-CN"/>
          </a:p>
        </p:txBody>
      </p:sp>
      <p:sp>
        <p:nvSpPr>
          <p:cNvPr id="6" name="Rectangle 8"/>
          <p:cNvSpPr>
            <a:spLocks noGrp="1" noChangeArrowheads="1"/>
          </p:cNvSpPr>
          <p:nvPr>
            <p:ph type="ftr" sz="quarter" idx="11"/>
          </p:nvPr>
        </p:nvSpPr>
        <p:spPr/>
        <p:txBody>
          <a:bodyPr/>
          <a:lstStyle>
            <a:lvl1pPr>
              <a:defRPr/>
            </a:lvl1pPr>
          </a:lstStyle>
          <a:p>
            <a:pPr>
              <a:defRPr/>
            </a:pPr>
            <a:endParaRPr lang="zh-CN" altLang="en-US"/>
          </a:p>
        </p:txBody>
      </p:sp>
      <p:sp>
        <p:nvSpPr>
          <p:cNvPr id="7" name="Rectangle 9"/>
          <p:cNvSpPr>
            <a:spLocks noGrp="1" noChangeArrowheads="1"/>
          </p:cNvSpPr>
          <p:nvPr>
            <p:ph type="sldNum" sz="quarter" idx="12"/>
          </p:nvPr>
        </p:nvSpPr>
        <p:spPr/>
        <p:txBody>
          <a:bodyPr/>
          <a:lstStyle>
            <a:lvl1pPr>
              <a:defRPr/>
            </a:lvl1pPr>
          </a:lstStyle>
          <a:p>
            <a:pPr>
              <a:defRPr/>
            </a:pPr>
            <a:fld id="{FE110991-9EFC-4C85-8A31-A2D4893B5D3E}" type="slidenum">
              <a:rPr lang="zh-CN" altLang="en-US"/>
              <a:t>‹#›</a:t>
            </a:fld>
            <a:endParaRPr lang="en-US" altLang="zh-C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descr="Light horizontal"/>
          <p:cNvSpPr>
            <a:spLocks noChangeArrowheads="1"/>
          </p:cNvSpPr>
          <p:nvPr/>
        </p:nvSpPr>
        <p:spPr bwMode="gray">
          <a:xfrm>
            <a:off x="0" y="0"/>
            <a:ext cx="468313" cy="6858000"/>
          </a:xfrm>
          <a:prstGeom prst="rect">
            <a:avLst/>
          </a:prstGeom>
          <a:pattFill prst="ltHorz">
            <a:fgClr>
              <a:schemeClr val="bg2"/>
            </a:fgClr>
            <a:bgClr>
              <a:srgbClr val="FFFFFF"/>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027" name="Rectangle 3"/>
          <p:cNvSpPr>
            <a:spLocks noChangeArrowheads="1"/>
          </p:cNvSpPr>
          <p:nvPr/>
        </p:nvSpPr>
        <p:spPr bwMode="invGray">
          <a:xfrm>
            <a:off x="0" y="-26988"/>
            <a:ext cx="9144000" cy="69215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028" name="Line 4"/>
          <p:cNvSpPr>
            <a:spLocks noChangeShapeType="1"/>
          </p:cNvSpPr>
          <p:nvPr/>
        </p:nvSpPr>
        <p:spPr bwMode="gray">
          <a:xfrm>
            <a:off x="468313" y="6410325"/>
            <a:ext cx="8424862" cy="0"/>
          </a:xfrm>
          <a:prstGeom prst="line">
            <a:avLst/>
          </a:prstGeom>
          <a:noFill/>
          <a:ln w="0">
            <a:solidFill>
              <a:schemeClr val="tx2"/>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29" name="AutoShape 5"/>
          <p:cNvSpPr>
            <a:spLocks noChangeArrowheads="1"/>
          </p:cNvSpPr>
          <p:nvPr/>
        </p:nvSpPr>
        <p:spPr bwMode="blackWhite">
          <a:xfrm>
            <a:off x="468313" y="233363"/>
            <a:ext cx="7488237" cy="720725"/>
          </a:xfrm>
          <a:prstGeom prst="roundRect">
            <a:avLst>
              <a:gd name="adj" fmla="val 16667"/>
            </a:avLst>
          </a:prstGeom>
          <a:solidFill>
            <a:schemeClr val="tx1"/>
          </a:solidFill>
          <a:ln w="38100" algn="ctr">
            <a:solidFill>
              <a:schemeClr val="bg1"/>
            </a:solidFill>
            <a:round/>
          </a:ln>
        </p:spPr>
        <p:txBody>
          <a:bodyPr wrap="none" anchor="ctr"/>
          <a:lstStyle/>
          <a:p>
            <a:endParaRPr lang="zh-CN" altLang="en-US"/>
          </a:p>
        </p:txBody>
      </p:sp>
      <p:sp>
        <p:nvSpPr>
          <p:cNvPr id="1030" name="Rectangle 6"/>
          <p:cNvSpPr>
            <a:spLocks noGrp="1" noChangeArrowheads="1"/>
          </p:cNvSpPr>
          <p:nvPr>
            <p:ph type="body" idx="1"/>
          </p:nvPr>
        </p:nvSpPr>
        <p:spPr bwMode="auto">
          <a:xfrm>
            <a:off x="457200" y="1076325"/>
            <a:ext cx="8229600" cy="524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240071" name="Rectangle 7"/>
          <p:cNvSpPr>
            <a:spLocks noGrp="1" noChangeArrowheads="1"/>
          </p:cNvSpPr>
          <p:nvPr>
            <p:ph type="dt" sz="half" idx="2"/>
          </p:nvPr>
        </p:nvSpPr>
        <p:spPr bwMode="auto">
          <a:xfrm>
            <a:off x="457200" y="6400800"/>
            <a:ext cx="2667000" cy="255588"/>
          </a:xfrm>
          <a:prstGeom prst="rect">
            <a:avLst/>
          </a:prstGeom>
          <a:noFill/>
          <a:ln>
            <a:noFill/>
          </a:ln>
          <a:effectLst/>
        </p:spPr>
        <p:txBody>
          <a:bodyPr vert="horz" wrap="square" lIns="91440" tIns="45720" rIns="91440" bIns="45720" numCol="1" anchor="t" anchorCtr="0" compatLnSpc="1"/>
          <a:lstStyle>
            <a:lvl1pPr>
              <a:defRPr sz="1000" b="1">
                <a:latin typeface="+mn-lt"/>
                <a:ea typeface="宋体" panose="02010600030101010101" pitchFamily="2" charset="-122"/>
              </a:defRPr>
            </a:lvl1pPr>
          </a:lstStyle>
          <a:p>
            <a:pPr>
              <a:defRPr/>
            </a:pPr>
            <a:fld id="{CDD34324-578B-4F0D-8FB5-09128A3EA9F4}" type="datetime1">
              <a:rPr lang="zh-CN" altLang="en-US"/>
              <a:t>2022/10/18</a:t>
            </a:fld>
            <a:endParaRPr lang="en-US" altLang="zh-CN"/>
          </a:p>
        </p:txBody>
      </p:sp>
      <p:sp>
        <p:nvSpPr>
          <p:cNvPr id="1240072" name="Rectangle 8"/>
          <p:cNvSpPr>
            <a:spLocks noGrp="1" noChangeArrowheads="1"/>
          </p:cNvSpPr>
          <p:nvPr>
            <p:ph type="ftr" sz="quarter" idx="3"/>
          </p:nvPr>
        </p:nvSpPr>
        <p:spPr bwMode="auto">
          <a:xfrm>
            <a:off x="5943600" y="6400800"/>
            <a:ext cx="2895600" cy="228600"/>
          </a:xfrm>
          <a:prstGeom prst="rect">
            <a:avLst/>
          </a:prstGeom>
          <a:noFill/>
          <a:ln>
            <a:noFill/>
          </a:ln>
          <a:effectLst/>
        </p:spPr>
        <p:txBody>
          <a:bodyPr vert="horz" wrap="square" lIns="91440" tIns="45720" rIns="91440" bIns="45720" numCol="1" anchor="t" anchorCtr="0" compatLnSpc="1"/>
          <a:lstStyle>
            <a:lvl1pPr algn="r">
              <a:defRPr sz="1000" b="1">
                <a:latin typeface="+mn-lt"/>
                <a:ea typeface="宋体" panose="02010600030101010101" pitchFamily="2" charset="-122"/>
              </a:defRPr>
            </a:lvl1pPr>
          </a:lstStyle>
          <a:p>
            <a:pPr>
              <a:defRPr/>
            </a:pPr>
            <a:endParaRPr lang="zh-CN" altLang="en-US"/>
          </a:p>
        </p:txBody>
      </p:sp>
      <p:sp>
        <p:nvSpPr>
          <p:cNvPr id="1240073" name="Rectangle 9"/>
          <p:cNvSpPr>
            <a:spLocks noGrp="1" noChangeArrowheads="1"/>
          </p:cNvSpPr>
          <p:nvPr>
            <p:ph type="sldNum" sz="quarter" idx="4"/>
          </p:nvPr>
        </p:nvSpPr>
        <p:spPr bwMode="auto">
          <a:xfrm>
            <a:off x="3657600" y="6386513"/>
            <a:ext cx="2133600" cy="211137"/>
          </a:xfrm>
          <a:prstGeom prst="rect">
            <a:avLst/>
          </a:prstGeom>
          <a:noFill/>
          <a:ln>
            <a:noFill/>
          </a:ln>
          <a:effectLst/>
        </p:spPr>
        <p:txBody>
          <a:bodyPr vert="horz" wrap="square" lIns="91440" tIns="45720" rIns="91440" bIns="45720" numCol="1" anchor="t" anchorCtr="0" compatLnSpc="1"/>
          <a:lstStyle>
            <a:lvl1pPr algn="ctr">
              <a:defRPr sz="1000" b="1">
                <a:latin typeface="+mn-lt"/>
                <a:ea typeface="宋体" panose="02010600030101010101" pitchFamily="2" charset="-122"/>
              </a:defRPr>
            </a:lvl1pPr>
          </a:lstStyle>
          <a:p>
            <a:pPr>
              <a:defRPr/>
            </a:pPr>
            <a:fld id="{03953075-4EBF-4EF3-B898-48FAE0FA20D9}" type="slidenum">
              <a:rPr lang="zh-CN" altLang="en-US"/>
              <a:t>‹#›</a:t>
            </a:fld>
            <a:endParaRPr lang="en-US" altLang="zh-CN"/>
          </a:p>
        </p:txBody>
      </p:sp>
      <p:sp>
        <p:nvSpPr>
          <p:cNvPr id="1034" name="Rectangle 10"/>
          <p:cNvSpPr>
            <a:spLocks noGrp="1" noChangeArrowheads="1"/>
          </p:cNvSpPr>
          <p:nvPr>
            <p:ph type="title"/>
          </p:nvPr>
        </p:nvSpPr>
        <p:spPr bwMode="black">
          <a:xfrm>
            <a:off x="547688" y="319088"/>
            <a:ext cx="71628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rtl="0" eaLnBrk="0" fontAlgn="base" hangingPunct="0">
        <a:spcBef>
          <a:spcPct val="0"/>
        </a:spcBef>
        <a:spcAft>
          <a:spcPct val="0"/>
        </a:spcAft>
        <a:defRPr sz="3200">
          <a:solidFill>
            <a:schemeClr val="bg1"/>
          </a:solidFill>
          <a:latin typeface="+mj-lt"/>
          <a:ea typeface="+mj-ea"/>
          <a:cs typeface="+mj-cs"/>
        </a:defRPr>
      </a:lvl1pPr>
      <a:lvl2pPr algn="ctr" rtl="0" eaLnBrk="0" fontAlgn="base" hangingPunct="0">
        <a:spcBef>
          <a:spcPct val="0"/>
        </a:spcBef>
        <a:spcAft>
          <a:spcPct val="0"/>
        </a:spcAft>
        <a:defRPr sz="3200">
          <a:solidFill>
            <a:schemeClr val="bg1"/>
          </a:solidFill>
          <a:latin typeface="Verdana" panose="020B0604030504040204" pitchFamily="34" charset="0"/>
        </a:defRPr>
      </a:lvl2pPr>
      <a:lvl3pPr algn="ctr" rtl="0" eaLnBrk="0" fontAlgn="base" hangingPunct="0">
        <a:spcBef>
          <a:spcPct val="0"/>
        </a:spcBef>
        <a:spcAft>
          <a:spcPct val="0"/>
        </a:spcAft>
        <a:defRPr sz="3200">
          <a:solidFill>
            <a:schemeClr val="bg1"/>
          </a:solidFill>
          <a:latin typeface="Verdana" panose="020B0604030504040204" pitchFamily="34" charset="0"/>
        </a:defRPr>
      </a:lvl3pPr>
      <a:lvl4pPr algn="ctr" rtl="0" eaLnBrk="0" fontAlgn="base" hangingPunct="0">
        <a:spcBef>
          <a:spcPct val="0"/>
        </a:spcBef>
        <a:spcAft>
          <a:spcPct val="0"/>
        </a:spcAft>
        <a:defRPr sz="3200">
          <a:solidFill>
            <a:schemeClr val="bg1"/>
          </a:solidFill>
          <a:latin typeface="Verdana" panose="020B0604030504040204" pitchFamily="34" charset="0"/>
        </a:defRPr>
      </a:lvl4pPr>
      <a:lvl5pPr algn="ctr" rtl="0" eaLnBrk="0" fontAlgn="base" hangingPunct="0">
        <a:spcBef>
          <a:spcPct val="0"/>
        </a:spcBef>
        <a:spcAft>
          <a:spcPct val="0"/>
        </a:spcAft>
        <a:defRPr sz="3200">
          <a:solidFill>
            <a:schemeClr val="bg1"/>
          </a:solidFill>
          <a:latin typeface="Verdana" panose="020B0604030504040204" pitchFamily="34" charset="0"/>
        </a:defRPr>
      </a:lvl5pPr>
      <a:lvl6pPr marL="457200" algn="ctr" rtl="0" fontAlgn="base">
        <a:spcBef>
          <a:spcPct val="0"/>
        </a:spcBef>
        <a:spcAft>
          <a:spcPct val="0"/>
        </a:spcAft>
        <a:defRPr sz="3200">
          <a:solidFill>
            <a:schemeClr val="bg1"/>
          </a:solidFill>
          <a:latin typeface="Verdana" panose="020B0604030504040204" pitchFamily="34" charset="0"/>
        </a:defRPr>
      </a:lvl6pPr>
      <a:lvl7pPr marL="914400" algn="ctr" rtl="0" fontAlgn="base">
        <a:spcBef>
          <a:spcPct val="0"/>
        </a:spcBef>
        <a:spcAft>
          <a:spcPct val="0"/>
        </a:spcAft>
        <a:defRPr sz="3200">
          <a:solidFill>
            <a:schemeClr val="bg1"/>
          </a:solidFill>
          <a:latin typeface="Verdana" panose="020B0604030504040204" pitchFamily="34" charset="0"/>
        </a:defRPr>
      </a:lvl7pPr>
      <a:lvl8pPr marL="1371600" algn="ctr" rtl="0" fontAlgn="base">
        <a:spcBef>
          <a:spcPct val="0"/>
        </a:spcBef>
        <a:spcAft>
          <a:spcPct val="0"/>
        </a:spcAft>
        <a:defRPr sz="3200">
          <a:solidFill>
            <a:schemeClr val="bg1"/>
          </a:solidFill>
          <a:latin typeface="Verdana" panose="020B0604030504040204" pitchFamily="34" charset="0"/>
        </a:defRPr>
      </a:lvl8pPr>
      <a:lvl9pPr marL="1828800" algn="ctr" rtl="0" fontAlgn="base">
        <a:spcBef>
          <a:spcPct val="0"/>
        </a:spcBef>
        <a:spcAft>
          <a:spcPct val="0"/>
        </a:spcAft>
        <a:defRPr sz="3200">
          <a:solidFill>
            <a:schemeClr val="bg1"/>
          </a:solidFill>
          <a:latin typeface="Verdana" panose="020B0604030504040204" pitchFamily="34" charset="0"/>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4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defRPr>
      </a:lvl5pPr>
      <a:lvl6pPr marL="2514600" indent="-228600" algn="l" rtl="0" fontAlgn="base">
        <a:spcBef>
          <a:spcPct val="20000"/>
        </a:spcBef>
        <a:spcAft>
          <a:spcPct val="0"/>
        </a:spcAft>
        <a:buChar char="»"/>
        <a:defRPr sz="2000">
          <a:solidFill>
            <a:schemeClr val="tx1"/>
          </a:solidFill>
          <a:latin typeface="Arial" panose="020B0604020202020204" pitchFamily="34" charset="0"/>
        </a:defRPr>
      </a:lvl6pPr>
      <a:lvl7pPr marL="2971800" indent="-228600" algn="l" rtl="0" fontAlgn="base">
        <a:spcBef>
          <a:spcPct val="20000"/>
        </a:spcBef>
        <a:spcAft>
          <a:spcPct val="0"/>
        </a:spcAft>
        <a:buChar char="»"/>
        <a:defRPr sz="2000">
          <a:solidFill>
            <a:schemeClr val="tx1"/>
          </a:solidFill>
          <a:latin typeface="Arial" panose="020B0604020202020204" pitchFamily="34" charset="0"/>
        </a:defRPr>
      </a:lvl7pPr>
      <a:lvl8pPr marL="3429000" indent="-228600" algn="l" rtl="0" fontAlgn="base">
        <a:spcBef>
          <a:spcPct val="20000"/>
        </a:spcBef>
        <a:spcAft>
          <a:spcPct val="0"/>
        </a:spcAft>
        <a:buChar char="»"/>
        <a:defRPr sz="2000">
          <a:solidFill>
            <a:schemeClr val="tx1"/>
          </a:solidFill>
          <a:latin typeface="Arial" panose="020B0604020202020204" pitchFamily="34" charset="0"/>
        </a:defRPr>
      </a:lvl8pPr>
      <a:lvl9pPr marL="3886200" indent="-228600" algn="l" rtl="0" fontAlgn="base">
        <a:spcBef>
          <a:spcPct val="20000"/>
        </a:spcBef>
        <a:spcAft>
          <a:spcPct val="0"/>
        </a:spcAft>
        <a:buChar char="»"/>
        <a:defRPr sz="2000">
          <a:solidFill>
            <a:schemeClr val="tx1"/>
          </a:solidFill>
          <a:latin typeface="Arial" panose="020B060402020202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5.emf"/><Relationship Id="rId13" Type="http://schemas.openxmlformats.org/officeDocument/2006/relationships/oleObject" Target="../embeddings/oleObject6.bin"/><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7.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e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6.emf"/><Relationship Id="rId4" Type="http://schemas.openxmlformats.org/officeDocument/2006/relationships/image" Target="../media/image3.emf"/><Relationship Id="rId9" Type="http://schemas.openxmlformats.org/officeDocument/2006/relationships/oleObject" Target="../embeddings/oleObject4.bin"/><Relationship Id="rId14" Type="http://schemas.openxmlformats.org/officeDocument/2006/relationships/image" Target="../media/image8.emf"/></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251520" y="1988840"/>
            <a:ext cx="8892480" cy="1371600"/>
          </a:xfrm>
        </p:spPr>
        <p:txBody>
          <a:bodyPr/>
          <a:lstStyle/>
          <a:p>
            <a:pPr algn="ctr" eaLnBrk="1" hangingPunct="1">
              <a:defRPr/>
            </a:pPr>
            <a:r>
              <a:rPr lang="zh-CN" altLang="en-US" sz="5400" dirty="0">
                <a:solidFill>
                  <a:srgbClr val="FF0000"/>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第</a:t>
            </a:r>
            <a:r>
              <a:rPr lang="en-US" altLang="zh-CN" sz="5400" dirty="0">
                <a:solidFill>
                  <a:srgbClr val="FF0000"/>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4</a:t>
            </a:r>
            <a:r>
              <a:rPr lang="zh-CN" altLang="en-US" sz="5400" dirty="0">
                <a:solidFill>
                  <a:srgbClr val="FF0000"/>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章  </a:t>
            </a:r>
            <a:r>
              <a:rPr lang="en-US" altLang="zh-CN" sz="5400" dirty="0">
                <a:solidFill>
                  <a:srgbClr val="FF0000"/>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Web</a:t>
            </a:r>
            <a:r>
              <a:rPr lang="zh-CN" altLang="en-US" sz="5400" dirty="0">
                <a:solidFill>
                  <a:srgbClr val="FF0000"/>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漏洞分析</a:t>
            </a:r>
            <a:endParaRPr lang="en-US" altLang="zh-CN" sz="3200" dirty="0">
              <a:solidFill>
                <a:srgbClr val="FF0000"/>
              </a:solidFill>
              <a:effectLst>
                <a:outerShdw blurRad="38100" dist="38100" dir="2700000" algn="tl">
                  <a:srgbClr val="C0C0C0"/>
                </a:outerShdw>
              </a:effectLst>
              <a:latin typeface="Times New Roman" panose="02020603050405020304" pitchFamily="18" charset="0"/>
              <a:ea typeface="华文新魏" panose="02010800040101010101" pitchFamily="2" charset="-122"/>
            </a:endParaRPr>
          </a:p>
        </p:txBody>
      </p:sp>
      <p:sp>
        <p:nvSpPr>
          <p:cNvPr id="3075" name="Rectangle 3"/>
          <p:cNvSpPr>
            <a:spLocks noGrp="1" noChangeArrowheads="1"/>
          </p:cNvSpPr>
          <p:nvPr>
            <p:ph type="subTitle" idx="1"/>
          </p:nvPr>
        </p:nvSpPr>
        <p:spPr>
          <a:xfrm>
            <a:off x="1614488" y="5224463"/>
            <a:ext cx="5910262" cy="381000"/>
          </a:xfrm>
        </p:spPr>
        <p:txBody>
          <a:bodyPr/>
          <a:lstStyle/>
          <a:p>
            <a:pPr algn="ctr" eaLnBrk="1" hangingPunct="1">
              <a:defRPr/>
            </a:pPr>
            <a:r>
              <a:rPr lang="zh-CN" altLang="en-US" sz="2400" dirty="0">
                <a:effectLst>
                  <a:outerShdw blurRad="38100" dist="38100" dir="2700000" algn="tl">
                    <a:srgbClr val="000000">
                      <a:alpha val="43137"/>
                    </a:srgbClr>
                  </a:outerShdw>
                </a:effectLst>
                <a:latin typeface="迷你简启体" panose="03000509000000000000" pitchFamily="65" charset="-122"/>
                <a:ea typeface="迷你简启体" panose="03000509000000000000" pitchFamily="65" charset="-122"/>
                <a:cs typeface="Times New Roman" panose="02020603050405020304" pitchFamily="18" charset="0"/>
              </a:rPr>
              <a:t>南京大学软件学院</a:t>
            </a:r>
            <a:endParaRPr lang="en-US" altLang="zh-CN" sz="2400" dirty="0">
              <a:latin typeface="迷你简启体" panose="03000509000000000000" pitchFamily="65" charset="-122"/>
              <a:ea typeface="迷你简启体" panose="03000509000000000000" pitchFamily="65" charset="-122"/>
            </a:endParaRPr>
          </a:p>
        </p:txBody>
      </p:sp>
      <p:sp>
        <p:nvSpPr>
          <p:cNvPr id="4" name="Rectangle 2"/>
          <p:cNvSpPr txBox="1">
            <a:spLocks noChangeArrowheads="1"/>
          </p:cNvSpPr>
          <p:nvPr/>
        </p:nvSpPr>
        <p:spPr bwMode="auto">
          <a:xfrm>
            <a:off x="2555875" y="4365625"/>
            <a:ext cx="4176713" cy="701675"/>
          </a:xfrm>
          <a:prstGeom prst="rect">
            <a:avLst/>
          </a:prstGeom>
          <a:noFill/>
          <a:ln>
            <a:noFill/>
          </a:ln>
          <a:effectLst/>
        </p:spPr>
        <p:txBody>
          <a:bodyPr anchor="ctr"/>
          <a:lstStyle>
            <a:lvl1pPr algn="l" rtl="0" eaLnBrk="0" fontAlgn="base" hangingPunct="0">
              <a:spcBef>
                <a:spcPct val="0"/>
              </a:spcBef>
              <a:spcAft>
                <a:spcPct val="0"/>
              </a:spcAft>
              <a:defRPr sz="4000" b="1">
                <a:solidFill>
                  <a:schemeClr val="tx1"/>
                </a:solidFill>
                <a:latin typeface="+mj-lt"/>
                <a:ea typeface="+mj-ea"/>
                <a:cs typeface="+mj-cs"/>
              </a:defRPr>
            </a:lvl1pPr>
            <a:lvl2pPr algn="ctr" rtl="0" eaLnBrk="0" fontAlgn="base" hangingPunct="0">
              <a:spcBef>
                <a:spcPct val="0"/>
              </a:spcBef>
              <a:spcAft>
                <a:spcPct val="0"/>
              </a:spcAft>
              <a:defRPr sz="3200">
                <a:solidFill>
                  <a:schemeClr val="bg1"/>
                </a:solidFill>
                <a:latin typeface="Verdana" panose="020B0604030504040204" pitchFamily="34" charset="0"/>
              </a:defRPr>
            </a:lvl2pPr>
            <a:lvl3pPr algn="ctr" rtl="0" eaLnBrk="0" fontAlgn="base" hangingPunct="0">
              <a:spcBef>
                <a:spcPct val="0"/>
              </a:spcBef>
              <a:spcAft>
                <a:spcPct val="0"/>
              </a:spcAft>
              <a:defRPr sz="3200">
                <a:solidFill>
                  <a:schemeClr val="bg1"/>
                </a:solidFill>
                <a:latin typeface="Verdana" panose="020B0604030504040204" pitchFamily="34" charset="0"/>
              </a:defRPr>
            </a:lvl3pPr>
            <a:lvl4pPr algn="ctr" rtl="0" eaLnBrk="0" fontAlgn="base" hangingPunct="0">
              <a:spcBef>
                <a:spcPct val="0"/>
              </a:spcBef>
              <a:spcAft>
                <a:spcPct val="0"/>
              </a:spcAft>
              <a:defRPr sz="3200">
                <a:solidFill>
                  <a:schemeClr val="bg1"/>
                </a:solidFill>
                <a:latin typeface="Verdana" panose="020B0604030504040204" pitchFamily="34" charset="0"/>
              </a:defRPr>
            </a:lvl4pPr>
            <a:lvl5pPr algn="ctr" rtl="0" eaLnBrk="0" fontAlgn="base" hangingPunct="0">
              <a:spcBef>
                <a:spcPct val="0"/>
              </a:spcBef>
              <a:spcAft>
                <a:spcPct val="0"/>
              </a:spcAft>
              <a:defRPr sz="3200">
                <a:solidFill>
                  <a:schemeClr val="bg1"/>
                </a:solidFill>
                <a:latin typeface="Verdana" panose="020B0604030504040204" pitchFamily="34" charset="0"/>
              </a:defRPr>
            </a:lvl5pPr>
            <a:lvl6pPr marL="457200" algn="ctr" rtl="0" fontAlgn="base">
              <a:spcBef>
                <a:spcPct val="0"/>
              </a:spcBef>
              <a:spcAft>
                <a:spcPct val="0"/>
              </a:spcAft>
              <a:defRPr sz="3200">
                <a:solidFill>
                  <a:schemeClr val="bg1"/>
                </a:solidFill>
                <a:latin typeface="Verdana" panose="020B0604030504040204" pitchFamily="34" charset="0"/>
              </a:defRPr>
            </a:lvl6pPr>
            <a:lvl7pPr marL="914400" algn="ctr" rtl="0" fontAlgn="base">
              <a:spcBef>
                <a:spcPct val="0"/>
              </a:spcBef>
              <a:spcAft>
                <a:spcPct val="0"/>
              </a:spcAft>
              <a:defRPr sz="3200">
                <a:solidFill>
                  <a:schemeClr val="bg1"/>
                </a:solidFill>
                <a:latin typeface="Verdana" panose="020B0604030504040204" pitchFamily="34" charset="0"/>
              </a:defRPr>
            </a:lvl7pPr>
            <a:lvl8pPr marL="1371600" algn="ctr" rtl="0" fontAlgn="base">
              <a:spcBef>
                <a:spcPct val="0"/>
              </a:spcBef>
              <a:spcAft>
                <a:spcPct val="0"/>
              </a:spcAft>
              <a:defRPr sz="3200">
                <a:solidFill>
                  <a:schemeClr val="bg1"/>
                </a:solidFill>
                <a:latin typeface="Verdana" panose="020B0604030504040204" pitchFamily="34" charset="0"/>
              </a:defRPr>
            </a:lvl8pPr>
            <a:lvl9pPr marL="1828800" algn="ctr" rtl="0" fontAlgn="base">
              <a:spcBef>
                <a:spcPct val="0"/>
              </a:spcBef>
              <a:spcAft>
                <a:spcPct val="0"/>
              </a:spcAft>
              <a:defRPr sz="3200">
                <a:solidFill>
                  <a:schemeClr val="bg1"/>
                </a:solidFill>
                <a:latin typeface="Verdana" panose="020B0604030504040204" pitchFamily="34" charset="0"/>
              </a:defRPr>
            </a:lvl9pPr>
          </a:lstStyle>
          <a:p>
            <a:pPr algn="ctr" eaLnBrk="1" hangingPunct="1">
              <a:defRPr/>
            </a:pPr>
            <a:r>
              <a:rPr lang="zh-CN" altLang="en-US" sz="3200" dirty="0">
                <a:solidFill>
                  <a:schemeClr val="accent3"/>
                </a:solidFill>
                <a:effectLst>
                  <a:outerShdw blurRad="38100" dist="38100" dir="2700000" algn="tl">
                    <a:srgbClr val="000000">
                      <a:alpha val="43137"/>
                    </a:srgbClr>
                  </a:outerShdw>
                </a:effectLst>
                <a:latin typeface="迷你简启体" panose="03000509000000000000" pitchFamily="65" charset="-122"/>
                <a:ea typeface="迷你简启体" panose="03000509000000000000" pitchFamily="65" charset="-122"/>
                <a:cs typeface="Times New Roman" panose="02020603050405020304" pitchFamily="18" charset="0"/>
              </a:rPr>
              <a:t>伏 晓</a:t>
            </a:r>
            <a:endParaRPr lang="en-US" altLang="zh-CN" sz="3200" dirty="0">
              <a:solidFill>
                <a:schemeClr val="accent3"/>
              </a:solidFill>
              <a:effectLst>
                <a:outerShdw blurRad="38100" dist="38100" dir="2700000" algn="tl">
                  <a:srgbClr val="000000">
                    <a:alpha val="43137"/>
                  </a:srgbClr>
                </a:outerShdw>
              </a:effectLst>
              <a:latin typeface="迷你简启体" panose="03000509000000000000" pitchFamily="65" charset="-122"/>
              <a:ea typeface="迷你简启体" panose="03000509000000000000" pitchFamily="65" charset="-122"/>
              <a:cs typeface="Times New Roman" panose="02020603050405020304" pitchFamily="18" charset="0"/>
            </a:endParaRPr>
          </a:p>
        </p:txBody>
      </p:sp>
      <p:pic>
        <p:nvPicPr>
          <p:cNvPr id="3" name="图片 2"/>
          <p:cNvPicPr>
            <a:picLocks noChangeAspect="1"/>
          </p:cNvPicPr>
          <p:nvPr/>
        </p:nvPicPr>
        <p:blipFill rotWithShape="1">
          <a:blip r:embed="rId2" cstate="email"/>
          <a:srcRect/>
          <a:stretch>
            <a:fillRect/>
          </a:stretch>
        </p:blipFill>
        <p:spPr>
          <a:xfrm>
            <a:off x="196540" y="188640"/>
            <a:ext cx="1080120" cy="147616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47688" y="319088"/>
            <a:ext cx="8139112" cy="563562"/>
          </a:xfrm>
        </p:spPr>
        <p:txBody>
          <a:bodyPr/>
          <a:lstStyle/>
          <a:p>
            <a:pPr algn="l" eaLnBrk="1" hangingPunct="1"/>
            <a:r>
              <a:rPr lang="en-US" altLang="zh-CN" b="1" dirty="0">
                <a:effectLst>
                  <a:outerShdw blurRad="38100" dist="38100" dir="2700000" algn="tl">
                    <a:srgbClr val="000000">
                      <a:alpha val="43137"/>
                    </a:srgbClr>
                  </a:outerShdw>
                </a:effectLst>
                <a:ea typeface="微软雅黑" panose="020B0503020204020204" pitchFamily="34" charset="-122"/>
              </a:rPr>
              <a:t>2. </a:t>
            </a:r>
            <a:r>
              <a:rPr lang="zh-CN" altLang="en-US" b="1" dirty="0">
                <a:effectLst>
                  <a:outerShdw blurRad="38100" dist="38100" dir="2700000" algn="tl">
                    <a:srgbClr val="000000">
                      <a:alpha val="43137"/>
                    </a:srgbClr>
                  </a:outerShdw>
                </a:effectLst>
                <a:ea typeface="微软雅黑" panose="020B0503020204020204" pitchFamily="34" charset="-122"/>
              </a:rPr>
              <a:t>典型的</a:t>
            </a:r>
            <a:r>
              <a:rPr lang="en-US" altLang="zh-CN" b="1" dirty="0">
                <a:effectLst>
                  <a:outerShdw blurRad="38100" dist="38100" dir="2700000" algn="tl">
                    <a:srgbClr val="000000">
                      <a:alpha val="43137"/>
                    </a:srgbClr>
                  </a:outerShdw>
                </a:effectLst>
                <a:ea typeface="微软雅黑" panose="020B0503020204020204" pitchFamily="34" charset="-122"/>
              </a:rPr>
              <a:t>Web</a:t>
            </a:r>
            <a:r>
              <a:rPr lang="zh-CN" altLang="en-US" b="1" dirty="0">
                <a:effectLst>
                  <a:outerShdw blurRad="38100" dist="38100" dir="2700000" algn="tl">
                    <a:srgbClr val="000000">
                      <a:alpha val="43137"/>
                    </a:srgbClr>
                  </a:outerShdw>
                </a:effectLst>
                <a:ea typeface="微软雅黑" panose="020B0503020204020204" pitchFamily="34" charset="-122"/>
              </a:rPr>
              <a:t>安全漏洞</a:t>
            </a:r>
          </a:p>
        </p:txBody>
      </p:sp>
      <p:sp>
        <p:nvSpPr>
          <p:cNvPr id="151555" name="Rectangle 3"/>
          <p:cNvSpPr>
            <a:spLocks noGrp="1" noChangeArrowheads="1"/>
          </p:cNvSpPr>
          <p:nvPr>
            <p:ph type="body" idx="1"/>
          </p:nvPr>
        </p:nvSpPr>
        <p:spPr>
          <a:xfrm>
            <a:off x="457200" y="1052736"/>
            <a:ext cx="8229600" cy="4551784"/>
          </a:xfrm>
        </p:spPr>
        <p:txBody>
          <a:bodyPr/>
          <a:lstStyle/>
          <a:p>
            <a:pPr algn="just" eaLnBrk="1" hangingPunct="1">
              <a:defRPr/>
            </a:pPr>
            <a:r>
              <a:rPr lang="en-US" altLang="zh-CN" b="1" dirty="0">
                <a:effectLst>
                  <a:outerShdw blurRad="38100" dist="38100" dir="2700000" algn="tl">
                    <a:srgbClr val="C0C0C0"/>
                  </a:outerShdw>
                </a:effectLst>
                <a:ea typeface="微软雅黑" panose="020B0503020204020204" pitchFamily="34" charset="-122"/>
              </a:rPr>
              <a:t>OWASP Top 10-2017</a:t>
            </a:r>
            <a:r>
              <a:rPr lang="zh-CN" altLang="en-US" b="1" dirty="0">
                <a:effectLst>
                  <a:outerShdw blurRad="38100" dist="38100" dir="2700000" algn="tl">
                    <a:srgbClr val="C0C0C0"/>
                  </a:outerShdw>
                </a:effectLst>
                <a:ea typeface="微软雅黑" panose="020B0503020204020204" pitchFamily="34" charset="-122"/>
              </a:rPr>
              <a:t>变化</a:t>
            </a:r>
            <a:endParaRPr lang="en-US" altLang="zh-CN" b="1" dirty="0">
              <a:effectLst>
                <a:outerShdw blurRad="38100" dist="38100" dir="2700000" algn="tl">
                  <a:srgbClr val="C0C0C0"/>
                </a:outerShdw>
              </a:effectLst>
              <a:ea typeface="微软雅黑" panose="020B0503020204020204" pitchFamily="34" charset="-122"/>
            </a:endParaRPr>
          </a:p>
          <a:p>
            <a:pPr algn="just" eaLnBrk="1" hangingPunct="1">
              <a:defRPr/>
            </a:pPr>
            <a:r>
              <a:rPr lang="en-US" altLang="zh-CN" b="1" dirty="0">
                <a:effectLst>
                  <a:outerShdw blurRad="38100" dist="38100" dir="2700000" algn="tl">
                    <a:srgbClr val="C0C0C0"/>
                  </a:outerShdw>
                </a:effectLst>
                <a:ea typeface="微软雅黑" panose="020B0503020204020204" pitchFamily="34" charset="-122"/>
              </a:rPr>
              <a:t>2</a:t>
            </a:r>
            <a:r>
              <a:rPr lang="zh-CN" altLang="en-US" b="1" dirty="0">
                <a:effectLst>
                  <a:outerShdw blurRad="38100" dist="38100" dir="2700000" algn="tl">
                    <a:srgbClr val="C0C0C0"/>
                  </a:outerShdw>
                </a:effectLst>
                <a:ea typeface="微软雅黑" panose="020B0503020204020204" pitchFamily="34" charset="-122"/>
              </a:rPr>
              <a:t>）</a:t>
            </a:r>
            <a:r>
              <a:rPr lang="en-US" altLang="zh-CN" b="1" dirty="0">
                <a:solidFill>
                  <a:srgbClr val="FF0000"/>
                </a:solidFill>
                <a:effectLst>
                  <a:outerShdw blurRad="38100" dist="38100" dir="2700000" algn="tl">
                    <a:srgbClr val="C0C0C0"/>
                  </a:outerShdw>
                </a:effectLst>
                <a:ea typeface="微软雅黑" panose="020B0503020204020204" pitchFamily="34" charset="-122"/>
              </a:rPr>
              <a:t>A3</a:t>
            </a:r>
            <a:r>
              <a:rPr lang="zh-CN" altLang="en-US" b="1" dirty="0">
                <a:solidFill>
                  <a:srgbClr val="FF0000"/>
                </a:solidFill>
                <a:effectLst>
                  <a:outerShdw blurRad="38100" dist="38100" dir="2700000" algn="tl">
                    <a:srgbClr val="C0C0C0"/>
                  </a:outerShdw>
                </a:effectLst>
                <a:ea typeface="微软雅黑" panose="020B0503020204020204" pitchFamily="34" charset="-122"/>
              </a:rPr>
              <a:t>降位。</a:t>
            </a:r>
            <a:r>
              <a:rPr lang="en-US" altLang="zh-CN" b="1" dirty="0">
                <a:effectLst>
                  <a:outerShdw blurRad="38100" dist="38100" dir="2700000" algn="tl">
                    <a:srgbClr val="C0C0C0"/>
                  </a:outerShdw>
                </a:effectLst>
                <a:ea typeface="微软雅黑" panose="020B0503020204020204" pitchFamily="34" charset="-122"/>
              </a:rPr>
              <a:t>2013</a:t>
            </a:r>
            <a:r>
              <a:rPr lang="zh-CN" altLang="en-US" b="1" dirty="0">
                <a:effectLst>
                  <a:outerShdw blurRad="38100" dist="38100" dir="2700000" algn="tl">
                    <a:srgbClr val="C0C0C0"/>
                  </a:outerShdw>
                </a:effectLst>
                <a:ea typeface="微软雅黑" panose="020B0503020204020204" pitchFamily="34" charset="-122"/>
              </a:rPr>
              <a:t>年排名第三的</a:t>
            </a:r>
            <a:r>
              <a:rPr lang="en-US" altLang="zh-CN" b="1" dirty="0">
                <a:effectLst>
                  <a:outerShdw blurRad="38100" dist="38100" dir="2700000" algn="tl">
                    <a:srgbClr val="C0C0C0"/>
                  </a:outerShdw>
                </a:effectLst>
                <a:ea typeface="微软雅黑" panose="020B0503020204020204" pitchFamily="34" charset="-122"/>
              </a:rPr>
              <a:t>XSS</a:t>
            </a:r>
            <a:r>
              <a:rPr lang="zh-CN" altLang="en-US" b="1" dirty="0">
                <a:effectLst>
                  <a:outerShdw blurRad="38100" dist="38100" dir="2700000" algn="tl">
                    <a:srgbClr val="C0C0C0"/>
                  </a:outerShdw>
                </a:effectLst>
                <a:ea typeface="微软雅黑" panose="020B0503020204020204" pitchFamily="34" charset="-122"/>
              </a:rPr>
              <a:t>在</a:t>
            </a:r>
            <a:r>
              <a:rPr lang="en-US" altLang="zh-CN" b="1" dirty="0">
                <a:effectLst>
                  <a:outerShdw blurRad="38100" dist="38100" dir="2700000" algn="tl">
                    <a:srgbClr val="C0C0C0"/>
                  </a:outerShdw>
                </a:effectLst>
                <a:ea typeface="微软雅黑" panose="020B0503020204020204" pitchFamily="34" charset="-122"/>
              </a:rPr>
              <a:t>2017</a:t>
            </a:r>
            <a:r>
              <a:rPr lang="zh-CN" altLang="en-US" b="1" dirty="0">
                <a:effectLst>
                  <a:outerShdw blurRad="38100" dist="38100" dir="2700000" algn="tl">
                    <a:srgbClr val="C0C0C0"/>
                  </a:outerShdw>
                </a:effectLst>
                <a:ea typeface="微软雅黑" panose="020B0503020204020204" pitchFamily="34" charset="-122"/>
              </a:rPr>
              <a:t>年只排名第七名，其中除了开发者对</a:t>
            </a:r>
            <a:r>
              <a:rPr lang="en-US" altLang="zh-CN" b="1" dirty="0">
                <a:effectLst>
                  <a:outerShdw blurRad="38100" dist="38100" dir="2700000" algn="tl">
                    <a:srgbClr val="C0C0C0"/>
                  </a:outerShdw>
                </a:effectLst>
                <a:ea typeface="微软雅黑" panose="020B0503020204020204" pitchFamily="34" charset="-122"/>
              </a:rPr>
              <a:t>XSS</a:t>
            </a:r>
            <a:r>
              <a:rPr lang="zh-CN" altLang="en-US" b="1" dirty="0">
                <a:effectLst>
                  <a:outerShdw blurRad="38100" dist="38100" dir="2700000" algn="tl">
                    <a:srgbClr val="C0C0C0"/>
                  </a:outerShdw>
                </a:effectLst>
                <a:ea typeface="微软雅黑" panose="020B0503020204020204" pitchFamily="34" charset="-122"/>
              </a:rPr>
              <a:t>的防范意识加强之外另一個关键的原因在于，目前有很多自动化的扫描工具，都已经内建</a:t>
            </a:r>
            <a:r>
              <a:rPr lang="en-US" altLang="zh-CN" b="1" dirty="0">
                <a:effectLst>
                  <a:outerShdw blurRad="38100" dist="38100" dir="2700000" algn="tl">
                    <a:srgbClr val="C0C0C0"/>
                  </a:outerShdw>
                </a:effectLst>
                <a:ea typeface="微软雅黑" panose="020B0503020204020204" pitchFamily="34" charset="-122"/>
              </a:rPr>
              <a:t>XSS</a:t>
            </a:r>
            <a:r>
              <a:rPr lang="zh-CN" altLang="en-US" b="1" dirty="0">
                <a:effectLst>
                  <a:outerShdw blurRad="38100" dist="38100" dir="2700000" algn="tl">
                    <a:srgbClr val="C0C0C0"/>
                  </a:outerShdw>
                </a:effectLst>
                <a:ea typeface="微软雅黑" panose="020B0503020204020204" pitchFamily="34" charset="-122"/>
              </a:rPr>
              <a:t>扫描，可以加快漏洞修补速度，使得整体</a:t>
            </a:r>
            <a:r>
              <a:rPr lang="en-US" altLang="zh-CN" b="1" dirty="0">
                <a:effectLst>
                  <a:outerShdw blurRad="38100" dist="38100" dir="2700000" algn="tl">
                    <a:srgbClr val="C0C0C0"/>
                  </a:outerShdw>
                </a:effectLst>
                <a:ea typeface="微软雅黑" panose="020B0503020204020204" pitchFamily="34" charset="-122"/>
              </a:rPr>
              <a:t>XSS</a:t>
            </a:r>
            <a:r>
              <a:rPr lang="zh-CN" altLang="en-US" b="1" dirty="0">
                <a:effectLst>
                  <a:outerShdw blurRad="38100" dist="38100" dir="2700000" algn="tl">
                    <a:srgbClr val="C0C0C0"/>
                  </a:outerShdw>
                </a:effectLst>
                <a:ea typeface="微软雅黑" panose="020B0503020204020204" pitchFamily="34" charset="-122"/>
              </a:rPr>
              <a:t>漏洞数量看起来比以往少，但</a:t>
            </a:r>
            <a:r>
              <a:rPr lang="en-US" altLang="zh-CN" b="1" dirty="0">
                <a:effectLst>
                  <a:outerShdw blurRad="38100" dist="38100" dir="2700000" algn="tl">
                    <a:srgbClr val="C0C0C0"/>
                  </a:outerShdw>
                </a:effectLst>
                <a:ea typeface="微软雅黑" panose="020B0503020204020204" pitchFamily="34" charset="-122"/>
              </a:rPr>
              <a:t>XSS</a:t>
            </a:r>
            <a:r>
              <a:rPr lang="zh-CN" altLang="en-US" b="1" dirty="0">
                <a:effectLst>
                  <a:outerShdw blurRad="38100" dist="38100" dir="2700000" algn="tl">
                    <a:srgbClr val="C0C0C0"/>
                  </a:outerShdw>
                </a:effectLst>
                <a:ea typeface="微软雅黑" panose="020B0503020204020204" pitchFamily="34" charset="-122"/>
              </a:rPr>
              <a:t>风险却没有因此减少。</a:t>
            </a:r>
          </a:p>
        </p:txBody>
      </p:sp>
      <p:pic>
        <p:nvPicPr>
          <p:cNvPr id="3" name="图片 2"/>
          <p:cNvPicPr>
            <a:picLocks noChangeAspect="1"/>
          </p:cNvPicPr>
          <p:nvPr/>
        </p:nvPicPr>
        <p:blipFill>
          <a:blip r:embed="rId3"/>
          <a:stretch>
            <a:fillRect/>
          </a:stretch>
        </p:blipFill>
        <p:spPr>
          <a:xfrm>
            <a:off x="4427984" y="4211764"/>
            <a:ext cx="4009030" cy="216956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47688" y="319088"/>
            <a:ext cx="8139112" cy="563562"/>
          </a:xfrm>
        </p:spPr>
        <p:txBody>
          <a:bodyPr/>
          <a:lstStyle/>
          <a:p>
            <a:pPr algn="l" eaLnBrk="1" hangingPunct="1"/>
            <a:r>
              <a:rPr lang="en-US" altLang="zh-CN" b="1" dirty="0">
                <a:effectLst>
                  <a:outerShdw blurRad="38100" dist="38100" dir="2700000" algn="tl">
                    <a:srgbClr val="000000">
                      <a:alpha val="43137"/>
                    </a:srgbClr>
                  </a:outerShdw>
                </a:effectLst>
                <a:ea typeface="微软雅黑" panose="020B0503020204020204" pitchFamily="34" charset="-122"/>
              </a:rPr>
              <a:t>2. </a:t>
            </a:r>
            <a:r>
              <a:rPr lang="zh-CN" altLang="en-US" b="1" dirty="0">
                <a:effectLst>
                  <a:outerShdw blurRad="38100" dist="38100" dir="2700000" algn="tl">
                    <a:srgbClr val="000000">
                      <a:alpha val="43137"/>
                    </a:srgbClr>
                  </a:outerShdw>
                </a:effectLst>
                <a:ea typeface="微软雅黑" panose="020B0503020204020204" pitchFamily="34" charset="-122"/>
              </a:rPr>
              <a:t>典型的</a:t>
            </a:r>
            <a:r>
              <a:rPr lang="en-US" altLang="zh-CN" b="1" dirty="0">
                <a:effectLst>
                  <a:outerShdw blurRad="38100" dist="38100" dir="2700000" algn="tl">
                    <a:srgbClr val="000000">
                      <a:alpha val="43137"/>
                    </a:srgbClr>
                  </a:outerShdw>
                </a:effectLst>
                <a:ea typeface="微软雅黑" panose="020B0503020204020204" pitchFamily="34" charset="-122"/>
              </a:rPr>
              <a:t>Web</a:t>
            </a:r>
            <a:r>
              <a:rPr lang="zh-CN" altLang="en-US" b="1" dirty="0">
                <a:effectLst>
                  <a:outerShdw blurRad="38100" dist="38100" dir="2700000" algn="tl">
                    <a:srgbClr val="000000">
                      <a:alpha val="43137"/>
                    </a:srgbClr>
                  </a:outerShdw>
                </a:effectLst>
                <a:ea typeface="微软雅黑" panose="020B0503020204020204" pitchFamily="34" charset="-122"/>
              </a:rPr>
              <a:t>安全漏洞</a:t>
            </a:r>
          </a:p>
        </p:txBody>
      </p:sp>
      <p:sp>
        <p:nvSpPr>
          <p:cNvPr id="151555" name="Rectangle 3"/>
          <p:cNvSpPr>
            <a:spLocks noGrp="1" noChangeArrowheads="1"/>
          </p:cNvSpPr>
          <p:nvPr>
            <p:ph type="body" idx="1"/>
          </p:nvPr>
        </p:nvSpPr>
        <p:spPr>
          <a:xfrm>
            <a:off x="457200" y="1052736"/>
            <a:ext cx="8229600" cy="4551784"/>
          </a:xfrm>
        </p:spPr>
        <p:txBody>
          <a:bodyPr/>
          <a:lstStyle/>
          <a:p>
            <a:pPr eaLnBrk="1" hangingPunct="1">
              <a:defRPr/>
            </a:pPr>
            <a:r>
              <a:rPr lang="en-US" altLang="zh-CN" b="1" dirty="0">
                <a:effectLst>
                  <a:outerShdw blurRad="38100" dist="38100" dir="2700000" algn="tl">
                    <a:srgbClr val="C0C0C0"/>
                  </a:outerShdw>
                </a:effectLst>
                <a:ea typeface="微软雅黑" panose="020B0503020204020204" pitchFamily="34" charset="-122"/>
              </a:rPr>
              <a:t>OWASP Top 10-2017</a:t>
            </a:r>
            <a:r>
              <a:rPr lang="zh-CN" altLang="en-US" b="1" dirty="0">
                <a:effectLst>
                  <a:outerShdw blurRad="38100" dist="38100" dir="2700000" algn="tl">
                    <a:srgbClr val="C0C0C0"/>
                  </a:outerShdw>
                </a:effectLst>
                <a:ea typeface="微软雅黑" panose="020B0503020204020204" pitchFamily="34" charset="-122"/>
              </a:rPr>
              <a:t>变化</a:t>
            </a:r>
            <a:endParaRPr lang="en-US" altLang="zh-CN" b="1" dirty="0">
              <a:effectLst>
                <a:outerShdw blurRad="38100" dist="38100" dir="2700000" algn="tl">
                  <a:srgbClr val="C0C0C0"/>
                </a:outerShdw>
              </a:effectLst>
              <a:ea typeface="微软雅黑" panose="020B0503020204020204" pitchFamily="34" charset="-122"/>
            </a:endParaRPr>
          </a:p>
          <a:p>
            <a:pPr eaLnBrk="1" hangingPunct="1">
              <a:defRPr/>
            </a:pPr>
            <a:r>
              <a:rPr lang="en-US" altLang="zh-CN" b="1" dirty="0">
                <a:effectLst>
                  <a:outerShdw blurRad="38100" dist="38100" dir="2700000" algn="tl">
                    <a:srgbClr val="C0C0C0"/>
                  </a:outerShdw>
                </a:effectLst>
                <a:ea typeface="微软雅黑" panose="020B0503020204020204" pitchFamily="34" charset="-122"/>
              </a:rPr>
              <a:t>3</a:t>
            </a:r>
            <a:r>
              <a:rPr lang="zh-CN" altLang="en-US" b="1" dirty="0">
                <a:effectLst>
                  <a:outerShdw blurRad="38100" dist="38100" dir="2700000" algn="tl">
                    <a:srgbClr val="C0C0C0"/>
                  </a:outerShdw>
                </a:effectLst>
                <a:ea typeface="微软雅黑" panose="020B0503020204020204" pitchFamily="34" charset="-122"/>
              </a:rPr>
              <a:t>）</a:t>
            </a:r>
            <a:r>
              <a:rPr lang="zh-CN" altLang="en-US" b="1" dirty="0">
                <a:solidFill>
                  <a:srgbClr val="FF0000"/>
                </a:solidFill>
                <a:effectLst>
                  <a:outerShdw blurRad="38100" dist="38100" dir="2700000" algn="tl">
                    <a:srgbClr val="C0C0C0"/>
                  </a:outerShdw>
                </a:effectLst>
                <a:ea typeface="微软雅黑" panose="020B0503020204020204" pitchFamily="34" charset="-122"/>
              </a:rPr>
              <a:t>新添加</a:t>
            </a:r>
            <a:r>
              <a:rPr lang="en-US" altLang="zh-CN" b="1" dirty="0">
                <a:solidFill>
                  <a:srgbClr val="FF0000"/>
                </a:solidFill>
                <a:effectLst>
                  <a:outerShdw blurRad="38100" dist="38100" dir="2700000" algn="tl">
                    <a:srgbClr val="C0C0C0"/>
                  </a:outerShdw>
                </a:effectLst>
                <a:ea typeface="微软雅黑" panose="020B0503020204020204" pitchFamily="34" charset="-122"/>
              </a:rPr>
              <a:t>3</a:t>
            </a:r>
            <a:r>
              <a:rPr lang="zh-CN" altLang="en-US" b="1" dirty="0">
                <a:solidFill>
                  <a:srgbClr val="FF0000"/>
                </a:solidFill>
                <a:effectLst>
                  <a:outerShdw blurRad="38100" dist="38100" dir="2700000" algn="tl">
                    <a:srgbClr val="C0C0C0"/>
                  </a:outerShdw>
                </a:effectLst>
                <a:ea typeface="微软雅黑" panose="020B0503020204020204" pitchFamily="34" charset="-122"/>
              </a:rPr>
              <a:t>项</a:t>
            </a:r>
            <a:r>
              <a:rPr lang="zh-CN" altLang="en-US" b="1" dirty="0">
                <a:effectLst>
                  <a:outerShdw blurRad="38100" dist="38100" dir="2700000" algn="tl">
                    <a:srgbClr val="C0C0C0"/>
                  </a:outerShdw>
                </a:effectLst>
                <a:ea typeface="微软雅黑" panose="020B0503020204020204" pitchFamily="34" charset="-122"/>
              </a:rPr>
              <a:t>。包括</a:t>
            </a:r>
            <a:r>
              <a:rPr lang="en-US" altLang="zh-CN" b="1" dirty="0">
                <a:effectLst>
                  <a:outerShdw blurRad="38100" dist="38100" dir="2700000" algn="tl">
                    <a:srgbClr val="C0C0C0"/>
                  </a:outerShdw>
                </a:effectLst>
                <a:ea typeface="微软雅黑" panose="020B0503020204020204" pitchFamily="34" charset="-122"/>
              </a:rPr>
              <a:t>XXE</a:t>
            </a:r>
            <a:r>
              <a:rPr lang="zh-CN" altLang="en-US" b="1" dirty="0">
                <a:effectLst>
                  <a:outerShdw blurRad="38100" dist="38100" dir="2700000" algn="tl">
                    <a:srgbClr val="C0C0C0"/>
                  </a:outerShdw>
                </a:effectLst>
                <a:ea typeface="微软雅黑" panose="020B0503020204020204" pitchFamily="34" charset="-122"/>
              </a:rPr>
              <a:t>、不安全的反序列化和不足的日志记录和监控，而后者对于许多组织来说是个严重的问题。</a:t>
            </a:r>
          </a:p>
        </p:txBody>
      </p:sp>
      <p:pic>
        <p:nvPicPr>
          <p:cNvPr id="3" name="图片 2"/>
          <p:cNvPicPr>
            <a:picLocks noChangeAspect="1"/>
          </p:cNvPicPr>
          <p:nvPr/>
        </p:nvPicPr>
        <p:blipFill>
          <a:blip r:embed="rId3"/>
          <a:stretch>
            <a:fillRect/>
          </a:stretch>
        </p:blipFill>
        <p:spPr>
          <a:xfrm>
            <a:off x="4067943" y="3501008"/>
            <a:ext cx="4657103" cy="25202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47688" y="319088"/>
            <a:ext cx="8139112" cy="563562"/>
          </a:xfrm>
        </p:spPr>
        <p:txBody>
          <a:bodyPr/>
          <a:lstStyle/>
          <a:p>
            <a:pPr algn="l" eaLnBrk="1" hangingPunct="1"/>
            <a:r>
              <a:rPr lang="en-US" altLang="zh-CN" b="1" dirty="0">
                <a:effectLst>
                  <a:outerShdw blurRad="38100" dist="38100" dir="2700000" algn="tl">
                    <a:srgbClr val="000000">
                      <a:alpha val="43137"/>
                    </a:srgbClr>
                  </a:outerShdw>
                </a:effectLst>
                <a:ea typeface="微软雅黑" panose="020B0503020204020204" pitchFamily="34" charset="-122"/>
              </a:rPr>
              <a:t>2. </a:t>
            </a:r>
            <a:r>
              <a:rPr lang="zh-CN" altLang="en-US" b="1" dirty="0">
                <a:effectLst>
                  <a:outerShdw blurRad="38100" dist="38100" dir="2700000" algn="tl">
                    <a:srgbClr val="000000">
                      <a:alpha val="43137"/>
                    </a:srgbClr>
                  </a:outerShdw>
                </a:effectLst>
                <a:ea typeface="微软雅黑" panose="020B0503020204020204" pitchFamily="34" charset="-122"/>
              </a:rPr>
              <a:t>典型的</a:t>
            </a:r>
            <a:r>
              <a:rPr lang="en-US" altLang="zh-CN" b="1" dirty="0">
                <a:effectLst>
                  <a:outerShdw blurRad="38100" dist="38100" dir="2700000" algn="tl">
                    <a:srgbClr val="000000">
                      <a:alpha val="43137"/>
                    </a:srgbClr>
                  </a:outerShdw>
                </a:effectLst>
                <a:ea typeface="微软雅黑" panose="020B0503020204020204" pitchFamily="34" charset="-122"/>
              </a:rPr>
              <a:t>Web</a:t>
            </a:r>
            <a:r>
              <a:rPr lang="zh-CN" altLang="en-US" b="1" dirty="0">
                <a:effectLst>
                  <a:outerShdw blurRad="38100" dist="38100" dir="2700000" algn="tl">
                    <a:srgbClr val="000000">
                      <a:alpha val="43137"/>
                    </a:srgbClr>
                  </a:outerShdw>
                </a:effectLst>
                <a:ea typeface="微软雅黑" panose="020B0503020204020204" pitchFamily="34" charset="-122"/>
              </a:rPr>
              <a:t>安全漏洞</a:t>
            </a:r>
          </a:p>
        </p:txBody>
      </p:sp>
      <p:sp>
        <p:nvSpPr>
          <p:cNvPr id="151555" name="Rectangle 3"/>
          <p:cNvSpPr>
            <a:spLocks noGrp="1" noChangeArrowheads="1"/>
          </p:cNvSpPr>
          <p:nvPr>
            <p:ph type="body" idx="1"/>
          </p:nvPr>
        </p:nvSpPr>
        <p:spPr>
          <a:xfrm>
            <a:off x="457200" y="1052736"/>
            <a:ext cx="8229600" cy="4551784"/>
          </a:xfrm>
        </p:spPr>
        <p:txBody>
          <a:bodyPr/>
          <a:lstStyle/>
          <a:p>
            <a:pPr eaLnBrk="1" hangingPunct="1">
              <a:defRPr/>
            </a:pPr>
            <a:r>
              <a:rPr lang="en-US" altLang="zh-CN" b="1" dirty="0">
                <a:effectLst>
                  <a:outerShdw blurRad="38100" dist="38100" dir="2700000" algn="tl">
                    <a:srgbClr val="C0C0C0"/>
                  </a:outerShdw>
                </a:effectLst>
                <a:ea typeface="微软雅黑" panose="020B0503020204020204" pitchFamily="34" charset="-122"/>
              </a:rPr>
              <a:t>OWASP Top 10-2017</a:t>
            </a:r>
            <a:r>
              <a:rPr lang="zh-CN" altLang="en-US" b="1" dirty="0">
                <a:effectLst>
                  <a:outerShdw blurRad="38100" dist="38100" dir="2700000" algn="tl">
                    <a:srgbClr val="C0C0C0"/>
                  </a:outerShdw>
                </a:effectLst>
                <a:ea typeface="微软雅黑" panose="020B0503020204020204" pitchFamily="34" charset="-122"/>
              </a:rPr>
              <a:t>变化</a:t>
            </a:r>
            <a:endParaRPr lang="en-US" altLang="zh-CN" b="1" dirty="0">
              <a:effectLst>
                <a:outerShdw blurRad="38100" dist="38100" dir="2700000" algn="tl">
                  <a:srgbClr val="C0C0C0"/>
                </a:outerShdw>
              </a:effectLst>
              <a:ea typeface="微软雅黑" panose="020B0503020204020204" pitchFamily="34" charset="-122"/>
            </a:endParaRPr>
          </a:p>
          <a:p>
            <a:pPr eaLnBrk="1" hangingPunct="1">
              <a:defRPr/>
            </a:pPr>
            <a:r>
              <a:rPr lang="zh-CN" altLang="en-US" b="1" dirty="0">
                <a:solidFill>
                  <a:srgbClr val="FF0000"/>
                </a:solidFill>
                <a:effectLst>
                  <a:outerShdw blurRad="38100" dist="38100" dir="2700000" algn="tl">
                    <a:srgbClr val="C0C0C0"/>
                  </a:outerShdw>
                </a:effectLst>
                <a:ea typeface="微软雅黑" panose="020B0503020204020204" pitchFamily="34" charset="-122"/>
              </a:rPr>
              <a:t>变化的主要原因：</a:t>
            </a:r>
            <a:r>
              <a:rPr lang="zh-CN" altLang="en-US" b="1" dirty="0">
                <a:effectLst>
                  <a:outerShdw blurRad="38100" dist="38100" dir="2700000" algn="tl">
                    <a:srgbClr val="C0C0C0"/>
                  </a:outerShdw>
                </a:effectLst>
                <a:ea typeface="微软雅黑" panose="020B0503020204020204" pitchFamily="34" charset="-122"/>
              </a:rPr>
              <a:t>在过去的几年中，应用程序的基础技术和结构发生了重大变化，一些成熟的框架被大量使用，</a:t>
            </a:r>
            <a:r>
              <a:rPr lang="en-US" altLang="zh-CN" b="1" dirty="0">
                <a:effectLst>
                  <a:outerShdw blurRad="38100" dist="38100" dir="2700000" algn="tl">
                    <a:srgbClr val="C0C0C0"/>
                  </a:outerShdw>
                </a:effectLst>
                <a:ea typeface="微软雅黑" panose="020B0503020204020204" pitchFamily="34" charset="-122"/>
              </a:rPr>
              <a:t>JS</a:t>
            </a:r>
            <a:r>
              <a:rPr lang="zh-CN" altLang="en-US" b="1" dirty="0">
                <a:effectLst>
                  <a:outerShdw blurRad="38100" dist="38100" dir="2700000" algn="tl">
                    <a:srgbClr val="C0C0C0"/>
                  </a:outerShdw>
                </a:effectLst>
                <a:ea typeface="微软雅黑" panose="020B0503020204020204" pitchFamily="34" charset="-122"/>
              </a:rPr>
              <a:t>框架（如</a:t>
            </a:r>
            <a:r>
              <a:rPr lang="en-US" altLang="zh-CN" b="1" dirty="0">
                <a:effectLst>
                  <a:outerShdw blurRad="38100" dist="38100" dir="2700000" algn="tl">
                    <a:srgbClr val="C0C0C0"/>
                  </a:outerShdw>
                </a:effectLst>
                <a:ea typeface="微软雅黑" panose="020B0503020204020204" pitchFamily="34" charset="-122"/>
              </a:rPr>
              <a:t>Angular</a:t>
            </a:r>
            <a:r>
              <a:rPr lang="zh-CN" altLang="en-US" b="1" dirty="0">
                <a:effectLst>
                  <a:outerShdw blurRad="38100" dist="38100" dir="2700000" algn="tl">
                    <a:srgbClr val="C0C0C0"/>
                  </a:outerShdw>
                </a:effectLst>
                <a:ea typeface="微软雅黑" panose="020B0503020204020204" pitchFamily="34" charset="-122"/>
              </a:rPr>
              <a:t>、</a:t>
            </a:r>
            <a:r>
              <a:rPr lang="en-US" altLang="zh-CN" b="1" dirty="0">
                <a:effectLst>
                  <a:outerShdw blurRad="38100" dist="38100" dir="2700000" algn="tl">
                    <a:srgbClr val="C0C0C0"/>
                  </a:outerShdw>
                </a:effectLst>
                <a:ea typeface="微软雅黑" panose="020B0503020204020204" pitchFamily="34" charset="-122"/>
              </a:rPr>
              <a:t>React</a:t>
            </a:r>
            <a:r>
              <a:rPr lang="zh-CN" altLang="en-US" b="1" dirty="0">
                <a:effectLst>
                  <a:outerShdw blurRad="38100" dist="38100" dir="2700000" algn="tl">
                    <a:srgbClr val="C0C0C0"/>
                  </a:outerShdw>
                </a:effectLst>
                <a:ea typeface="微软雅黑" panose="020B0503020204020204" pitchFamily="34" charset="-122"/>
              </a:rPr>
              <a:t>）编写的单页应用程序，允许创建高度模块化的前端用户体验；原来交付服务器端处理的功能现在变为由客户端处理。</a:t>
            </a:r>
          </a:p>
          <a:p>
            <a:pPr eaLnBrk="1" hangingPunct="1">
              <a:defRPr/>
            </a:pPr>
            <a:endParaRPr lang="zh-CN" altLang="en-US" b="1" dirty="0">
              <a:effectLst>
                <a:outerShdw blurRad="38100" dist="38100" dir="2700000" algn="tl">
                  <a:srgbClr val="C0C0C0"/>
                </a:outerShdw>
              </a:effectLst>
              <a:ea typeface="微软雅黑" panose="020B0503020204020204" pitchFamily="34" charset="-122"/>
            </a:endParaRPr>
          </a:p>
          <a:p>
            <a:pPr eaLnBrk="1" hangingPunct="1">
              <a:defRPr/>
            </a:pPr>
            <a:endParaRPr lang="zh-CN" altLang="en-US" b="1" dirty="0">
              <a:effectLst>
                <a:outerShdw blurRad="38100" dist="38100" dir="2700000" algn="tl">
                  <a:srgbClr val="C0C0C0"/>
                </a:outerShdw>
              </a:effectLst>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4211960" y="4077072"/>
            <a:ext cx="4111983" cy="222527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47688" y="319088"/>
            <a:ext cx="8139112" cy="563562"/>
          </a:xfrm>
        </p:spPr>
        <p:txBody>
          <a:bodyPr/>
          <a:lstStyle/>
          <a:p>
            <a:pPr algn="l" eaLnBrk="1" hangingPunct="1"/>
            <a:r>
              <a:rPr lang="en-US" altLang="zh-CN" b="1" dirty="0">
                <a:effectLst>
                  <a:outerShdw blurRad="38100" dist="38100" dir="2700000" algn="tl">
                    <a:srgbClr val="000000">
                      <a:alpha val="43137"/>
                    </a:srgbClr>
                  </a:outerShdw>
                </a:effectLst>
                <a:ea typeface="微软雅黑" panose="020B0503020204020204" pitchFamily="34" charset="-122"/>
              </a:rPr>
              <a:t>2. </a:t>
            </a:r>
            <a:r>
              <a:rPr lang="zh-CN" altLang="en-US" b="1" dirty="0">
                <a:effectLst>
                  <a:outerShdw blurRad="38100" dist="38100" dir="2700000" algn="tl">
                    <a:srgbClr val="000000">
                      <a:alpha val="43137"/>
                    </a:srgbClr>
                  </a:outerShdw>
                </a:effectLst>
                <a:ea typeface="微软雅黑" panose="020B0503020204020204" pitchFamily="34" charset="-122"/>
              </a:rPr>
              <a:t>典型的</a:t>
            </a:r>
            <a:r>
              <a:rPr lang="en-US" altLang="zh-CN" b="1" dirty="0">
                <a:effectLst>
                  <a:outerShdw blurRad="38100" dist="38100" dir="2700000" algn="tl">
                    <a:srgbClr val="000000">
                      <a:alpha val="43137"/>
                    </a:srgbClr>
                  </a:outerShdw>
                </a:effectLst>
                <a:ea typeface="微软雅黑" panose="020B0503020204020204" pitchFamily="34" charset="-122"/>
              </a:rPr>
              <a:t>Web</a:t>
            </a:r>
            <a:r>
              <a:rPr lang="zh-CN" altLang="en-US" b="1" dirty="0">
                <a:effectLst>
                  <a:outerShdw blurRad="38100" dist="38100" dir="2700000" algn="tl">
                    <a:srgbClr val="000000">
                      <a:alpha val="43137"/>
                    </a:srgbClr>
                  </a:outerShdw>
                </a:effectLst>
                <a:ea typeface="微软雅黑" panose="020B0503020204020204" pitchFamily="34" charset="-122"/>
              </a:rPr>
              <a:t>安全漏洞</a:t>
            </a:r>
          </a:p>
        </p:txBody>
      </p:sp>
      <p:sp>
        <p:nvSpPr>
          <p:cNvPr id="151555" name="Rectangle 3"/>
          <p:cNvSpPr>
            <a:spLocks noGrp="1" noChangeArrowheads="1"/>
          </p:cNvSpPr>
          <p:nvPr>
            <p:ph type="body" idx="1"/>
          </p:nvPr>
        </p:nvSpPr>
        <p:spPr>
          <a:xfrm>
            <a:off x="457200" y="1052736"/>
            <a:ext cx="8229600" cy="4551784"/>
          </a:xfrm>
        </p:spPr>
        <p:txBody>
          <a:bodyPr/>
          <a:lstStyle/>
          <a:p>
            <a:pPr eaLnBrk="1" hangingPunct="1">
              <a:defRPr/>
            </a:pPr>
            <a:r>
              <a:rPr lang="en-US" altLang="zh-CN" b="1" dirty="0">
                <a:effectLst>
                  <a:outerShdw blurRad="38100" dist="38100" dir="2700000" algn="tl">
                    <a:srgbClr val="C0C0C0"/>
                  </a:outerShdw>
                </a:effectLst>
                <a:ea typeface="微软雅黑" panose="020B0503020204020204" pitchFamily="34" charset="-122"/>
              </a:rPr>
              <a:t>OWASP 2021</a:t>
            </a:r>
            <a:r>
              <a:rPr lang="zh-CN" altLang="en-US" b="1" dirty="0">
                <a:effectLst>
                  <a:outerShdw blurRad="38100" dist="38100" dir="2700000" algn="tl">
                    <a:srgbClr val="C0C0C0"/>
                  </a:outerShdw>
                </a:effectLst>
                <a:ea typeface="微软雅黑" panose="020B0503020204020204" pitchFamily="34" charset="-122"/>
              </a:rPr>
              <a:t>年发布的</a:t>
            </a:r>
            <a:r>
              <a:rPr lang="en-US" altLang="zh-CN" b="1" dirty="0">
                <a:effectLst>
                  <a:outerShdw blurRad="38100" dist="38100" dir="2700000" algn="tl">
                    <a:srgbClr val="C0C0C0"/>
                  </a:outerShdw>
                </a:effectLst>
                <a:ea typeface="微软雅黑" panose="020B0503020204020204" pitchFamily="34" charset="-122"/>
              </a:rPr>
              <a:t>Web</a:t>
            </a:r>
            <a:r>
              <a:rPr lang="zh-CN" altLang="en-US" b="1" dirty="0">
                <a:effectLst>
                  <a:outerShdw blurRad="38100" dist="38100" dir="2700000" algn="tl">
                    <a:srgbClr val="C0C0C0"/>
                  </a:outerShdw>
                </a:effectLst>
                <a:ea typeface="微软雅黑" panose="020B0503020204020204" pitchFamily="34" charset="-122"/>
              </a:rPr>
              <a:t>安全十大威胁</a:t>
            </a:r>
          </a:p>
        </p:txBody>
      </p:sp>
      <p:pic>
        <p:nvPicPr>
          <p:cNvPr id="4" name="图片 3"/>
          <p:cNvPicPr>
            <a:picLocks noChangeAspect="1"/>
          </p:cNvPicPr>
          <p:nvPr/>
        </p:nvPicPr>
        <p:blipFill rotWithShape="1">
          <a:blip r:embed="rId3"/>
          <a:srcRect t="1710" r="37004"/>
          <a:stretch>
            <a:fillRect/>
          </a:stretch>
        </p:blipFill>
        <p:spPr>
          <a:xfrm>
            <a:off x="1583668" y="1491196"/>
            <a:ext cx="5976664" cy="536680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47688" y="319088"/>
            <a:ext cx="8139112" cy="563562"/>
          </a:xfrm>
        </p:spPr>
        <p:txBody>
          <a:bodyPr/>
          <a:lstStyle/>
          <a:p>
            <a:pPr algn="l" eaLnBrk="1" hangingPunct="1"/>
            <a:r>
              <a:rPr lang="en-US" altLang="zh-CN" b="1" dirty="0">
                <a:effectLst>
                  <a:outerShdw blurRad="38100" dist="38100" dir="2700000" algn="tl">
                    <a:srgbClr val="000000">
                      <a:alpha val="43137"/>
                    </a:srgbClr>
                  </a:outerShdw>
                </a:effectLst>
                <a:ea typeface="微软雅黑" panose="020B0503020204020204" pitchFamily="34" charset="-122"/>
              </a:rPr>
              <a:t>2. </a:t>
            </a:r>
            <a:r>
              <a:rPr lang="zh-CN" altLang="en-US" b="1" dirty="0">
                <a:effectLst>
                  <a:outerShdw blurRad="38100" dist="38100" dir="2700000" algn="tl">
                    <a:srgbClr val="000000">
                      <a:alpha val="43137"/>
                    </a:srgbClr>
                  </a:outerShdw>
                </a:effectLst>
                <a:ea typeface="微软雅黑" panose="020B0503020204020204" pitchFamily="34" charset="-122"/>
              </a:rPr>
              <a:t>典型的</a:t>
            </a:r>
            <a:r>
              <a:rPr lang="en-US" altLang="zh-CN" b="1" dirty="0">
                <a:effectLst>
                  <a:outerShdw blurRad="38100" dist="38100" dir="2700000" algn="tl">
                    <a:srgbClr val="000000">
                      <a:alpha val="43137"/>
                    </a:srgbClr>
                  </a:outerShdw>
                </a:effectLst>
                <a:ea typeface="微软雅黑" panose="020B0503020204020204" pitchFamily="34" charset="-122"/>
              </a:rPr>
              <a:t>Web</a:t>
            </a:r>
            <a:r>
              <a:rPr lang="zh-CN" altLang="en-US" b="1" dirty="0">
                <a:effectLst>
                  <a:outerShdw blurRad="38100" dist="38100" dir="2700000" algn="tl">
                    <a:srgbClr val="000000">
                      <a:alpha val="43137"/>
                    </a:srgbClr>
                  </a:outerShdw>
                </a:effectLst>
                <a:ea typeface="微软雅黑" panose="020B0503020204020204" pitchFamily="34" charset="-122"/>
              </a:rPr>
              <a:t>安全漏洞</a:t>
            </a:r>
          </a:p>
        </p:txBody>
      </p:sp>
      <p:sp>
        <p:nvSpPr>
          <p:cNvPr id="151555" name="Rectangle 3"/>
          <p:cNvSpPr>
            <a:spLocks noGrp="1" noChangeArrowheads="1"/>
          </p:cNvSpPr>
          <p:nvPr>
            <p:ph type="body" idx="1"/>
          </p:nvPr>
        </p:nvSpPr>
        <p:spPr>
          <a:xfrm>
            <a:off x="442586" y="908720"/>
            <a:ext cx="8229600" cy="4551784"/>
          </a:xfrm>
        </p:spPr>
        <p:txBody>
          <a:bodyPr/>
          <a:lstStyle/>
          <a:p>
            <a:pPr eaLnBrk="1" hangingPunct="1">
              <a:defRPr/>
            </a:pPr>
            <a:r>
              <a:rPr lang="en-US" altLang="zh-CN" b="1" dirty="0">
                <a:effectLst>
                  <a:outerShdw blurRad="38100" dist="38100" dir="2700000" algn="tl">
                    <a:srgbClr val="C0C0C0"/>
                  </a:outerShdw>
                </a:effectLst>
                <a:ea typeface="微软雅黑" panose="020B0503020204020204" pitchFamily="34" charset="-122"/>
              </a:rPr>
              <a:t>OWASP Top 10-2017</a:t>
            </a:r>
          </a:p>
          <a:p>
            <a:pPr eaLnBrk="1" hangingPunct="1">
              <a:defRPr/>
            </a:pPr>
            <a:r>
              <a:rPr lang="en-US" altLang="zh-CN" b="1" dirty="0">
                <a:effectLst>
                  <a:outerShdw blurRad="38100" dist="38100" dir="2700000" algn="tl">
                    <a:srgbClr val="C0C0C0"/>
                  </a:outerShdw>
                </a:effectLst>
                <a:ea typeface="微软雅黑" panose="020B0503020204020204" pitchFamily="34" charset="-122"/>
              </a:rPr>
              <a:t>A1</a:t>
            </a:r>
            <a:r>
              <a:rPr lang="zh-CN" altLang="en-US" b="1" dirty="0">
                <a:effectLst>
                  <a:outerShdw blurRad="38100" dist="38100" dir="2700000" algn="tl">
                    <a:srgbClr val="C0C0C0"/>
                  </a:outerShdw>
                </a:effectLst>
                <a:ea typeface="微软雅黑" panose="020B0503020204020204" pitchFamily="34" charset="-122"/>
              </a:rPr>
              <a:t>：</a:t>
            </a:r>
            <a:r>
              <a:rPr lang="en-US" altLang="zh-CN" b="1" dirty="0">
                <a:effectLst>
                  <a:outerShdw blurRad="38100" dist="38100" dir="2700000" algn="tl">
                    <a:srgbClr val="C0C0C0"/>
                  </a:outerShdw>
                </a:effectLst>
                <a:ea typeface="微软雅黑" panose="020B0503020204020204" pitchFamily="34" charset="-122"/>
              </a:rPr>
              <a:t>Injection</a:t>
            </a:r>
            <a:r>
              <a:rPr lang="zh-CN" altLang="en-US" b="1" dirty="0">
                <a:effectLst>
                  <a:outerShdw blurRad="38100" dist="38100" dir="2700000" algn="tl">
                    <a:srgbClr val="C0C0C0"/>
                  </a:outerShdw>
                </a:effectLst>
                <a:ea typeface="微软雅黑" panose="020B0503020204020204" pitchFamily="34" charset="-122"/>
              </a:rPr>
              <a:t>（注入）</a:t>
            </a:r>
            <a:endParaRPr lang="en-US" altLang="zh-CN" b="1" dirty="0">
              <a:effectLst>
                <a:outerShdw blurRad="38100" dist="38100" dir="2700000" algn="tl">
                  <a:srgbClr val="C0C0C0"/>
                </a:outerShdw>
              </a:effectLst>
              <a:ea typeface="微软雅黑" panose="020B0503020204020204" pitchFamily="34" charset="-122"/>
            </a:endParaRPr>
          </a:p>
          <a:p>
            <a:pPr eaLnBrk="1" hangingPunct="1">
              <a:defRPr/>
            </a:pPr>
            <a:r>
              <a:rPr lang="zh-CN" altLang="en-US" b="1" dirty="0">
                <a:solidFill>
                  <a:srgbClr val="FF0000"/>
                </a:solidFill>
                <a:effectLst>
                  <a:outerShdw blurRad="38100" dist="38100" dir="2700000" algn="tl">
                    <a:srgbClr val="C0C0C0"/>
                  </a:outerShdw>
                </a:effectLst>
                <a:ea typeface="微软雅黑" panose="020B0503020204020204" pitchFamily="34" charset="-122"/>
              </a:rPr>
              <a:t>原理：</a:t>
            </a:r>
            <a:r>
              <a:rPr lang="zh-CN" altLang="en-US" b="1" dirty="0">
                <a:effectLst>
                  <a:outerShdw blurRad="38100" dist="38100" dir="2700000" algn="tl">
                    <a:srgbClr val="C0C0C0"/>
                  </a:outerShdw>
                </a:effectLst>
                <a:ea typeface="微软雅黑" panose="020B0503020204020204" pitchFamily="34" charset="-122"/>
              </a:rPr>
              <a:t>攻击者能够利用现有</a:t>
            </a:r>
            <a:r>
              <a:rPr lang="en-US" altLang="zh-CN" b="1" dirty="0">
                <a:effectLst>
                  <a:outerShdw blurRad="38100" dist="38100" dir="2700000" algn="tl">
                    <a:srgbClr val="C0C0C0"/>
                  </a:outerShdw>
                </a:effectLst>
                <a:ea typeface="微软雅黑" panose="020B0503020204020204" pitchFamily="34" charset="-122"/>
              </a:rPr>
              <a:t>Web</a:t>
            </a:r>
            <a:r>
              <a:rPr lang="zh-CN" altLang="en-US" b="1" dirty="0">
                <a:effectLst>
                  <a:outerShdw blurRad="38100" dist="38100" dir="2700000" algn="tl">
                    <a:srgbClr val="C0C0C0"/>
                  </a:outerShdw>
                </a:effectLst>
                <a:ea typeface="微软雅黑" panose="020B0503020204020204" pitchFamily="34" charset="-122"/>
              </a:rPr>
              <a:t>应用程序，将恶意代码当作数据插入查询语句或命令中，这些恶意数据可以欺骗解析器，从而执行非授权操作。</a:t>
            </a:r>
            <a:endParaRPr lang="en-US" altLang="zh-CN" b="1" dirty="0">
              <a:effectLst>
                <a:outerShdw blurRad="38100" dist="38100" dir="2700000" algn="tl">
                  <a:srgbClr val="C0C0C0"/>
                </a:outerShdw>
              </a:effectLst>
              <a:ea typeface="微软雅黑" panose="020B0503020204020204" pitchFamily="34" charset="-122"/>
            </a:endParaRPr>
          </a:p>
          <a:p>
            <a:pPr eaLnBrk="1" hangingPunct="1">
              <a:defRPr/>
            </a:pPr>
            <a:r>
              <a:rPr lang="zh-CN" altLang="en-US" b="1" dirty="0">
                <a:solidFill>
                  <a:srgbClr val="FF0000"/>
                </a:solidFill>
                <a:effectLst>
                  <a:outerShdw blurRad="38100" dist="38100" dir="2700000" algn="tl">
                    <a:srgbClr val="C0C0C0"/>
                  </a:outerShdw>
                </a:effectLst>
                <a:ea typeface="微软雅黑" panose="020B0503020204020204" pitchFamily="34" charset="-122"/>
              </a:rPr>
              <a:t>可利用性：</a:t>
            </a:r>
            <a:r>
              <a:rPr lang="zh-CN" altLang="en-US" b="1" dirty="0">
                <a:effectLst>
                  <a:outerShdw blurRad="38100" dist="38100" dir="2700000" algn="tl">
                    <a:srgbClr val="C0C0C0"/>
                  </a:outerShdw>
                </a:effectLst>
                <a:ea typeface="微软雅黑" panose="020B0503020204020204" pitchFamily="34" charset="-122"/>
              </a:rPr>
              <a:t>注入攻击漏洞往往是应用程序缺少对输入进行安全性检查所引起的。几乎任何数据源都能成为注入载体，包括环境变量、所有类型的用户、参数、外部和内部</a:t>
            </a:r>
            <a:r>
              <a:rPr lang="en-US" altLang="zh-CN" b="1" dirty="0">
                <a:effectLst>
                  <a:outerShdw blurRad="38100" dist="38100" dir="2700000" algn="tl">
                    <a:srgbClr val="C0C0C0"/>
                  </a:outerShdw>
                </a:effectLst>
                <a:ea typeface="微软雅黑" panose="020B0503020204020204" pitchFamily="34" charset="-122"/>
              </a:rPr>
              <a:t>Web</a:t>
            </a:r>
            <a:r>
              <a:rPr lang="zh-CN" altLang="en-US" b="1" dirty="0">
                <a:effectLst>
                  <a:outerShdw blurRad="38100" dist="38100" dir="2700000" algn="tl">
                    <a:srgbClr val="C0C0C0"/>
                  </a:outerShdw>
                </a:effectLst>
                <a:ea typeface="微软雅黑" panose="020B0503020204020204" pitchFamily="34" charset="-122"/>
              </a:rPr>
              <a:t>服务。</a:t>
            </a:r>
            <a:endParaRPr lang="en-US" altLang="zh-CN" b="1" dirty="0">
              <a:effectLst>
                <a:outerShdw blurRad="38100" dist="38100" dir="2700000" algn="tl">
                  <a:srgbClr val="C0C0C0"/>
                </a:outerShdw>
              </a:effectLst>
              <a:ea typeface="微软雅黑" panose="020B0503020204020204" pitchFamily="34" charset="-122"/>
            </a:endParaRPr>
          </a:p>
          <a:p>
            <a:pPr eaLnBrk="1" hangingPunct="1">
              <a:defRPr/>
            </a:pPr>
            <a:r>
              <a:rPr lang="zh-CN" altLang="en-US" b="1" dirty="0">
                <a:solidFill>
                  <a:srgbClr val="FF0000"/>
                </a:solidFill>
                <a:effectLst>
                  <a:outerShdw blurRad="38100" dist="38100" dir="2700000" algn="tl">
                    <a:srgbClr val="C0C0C0"/>
                  </a:outerShdw>
                </a:effectLst>
                <a:ea typeface="微软雅黑" panose="020B0503020204020204" pitchFamily="34" charset="-122"/>
              </a:rPr>
              <a:t>普遍性：</a:t>
            </a:r>
            <a:r>
              <a:rPr lang="zh-CN" altLang="en-US" b="1" dirty="0">
                <a:effectLst>
                  <a:outerShdw blurRad="38100" dist="38100" dir="2700000" algn="tl">
                    <a:srgbClr val="C0C0C0"/>
                  </a:outerShdw>
                </a:effectLst>
                <a:ea typeface="微软雅黑" panose="020B0503020204020204" pitchFamily="34" charset="-122"/>
              </a:rPr>
              <a:t>注入漏洞十分普遍，注入漏洞通常能在</a:t>
            </a:r>
            <a:r>
              <a:rPr lang="en-US" altLang="zh-CN" b="1" dirty="0">
                <a:effectLst>
                  <a:outerShdw blurRad="38100" dist="38100" dir="2700000" algn="tl">
                    <a:srgbClr val="C0C0C0"/>
                  </a:outerShdw>
                </a:effectLst>
                <a:ea typeface="微软雅黑" panose="020B0503020204020204" pitchFamily="34" charset="-122"/>
              </a:rPr>
              <a:t>SQL</a:t>
            </a:r>
            <a:r>
              <a:rPr lang="zh-CN" altLang="en-US" b="1" dirty="0">
                <a:effectLst>
                  <a:outerShdw blurRad="38100" dist="38100" dir="2700000" algn="tl">
                    <a:srgbClr val="C0C0C0"/>
                  </a:outerShdw>
                </a:effectLst>
                <a:ea typeface="微软雅黑" panose="020B0503020204020204" pitchFamily="34" charset="-122"/>
              </a:rPr>
              <a:t>查询、</a:t>
            </a:r>
            <a:r>
              <a:rPr lang="en-US" altLang="zh-CN" b="1" dirty="0">
                <a:effectLst>
                  <a:outerShdw blurRad="38100" dist="38100" dir="2700000" algn="tl">
                    <a:srgbClr val="C0C0C0"/>
                  </a:outerShdw>
                </a:effectLst>
                <a:ea typeface="微软雅黑" panose="020B0503020204020204" pitchFamily="34" charset="-122"/>
              </a:rPr>
              <a:t>LDAP</a:t>
            </a:r>
            <a:r>
              <a:rPr lang="zh-CN" altLang="en-US" b="1" dirty="0">
                <a:effectLst>
                  <a:outerShdw blurRad="38100" dist="38100" dir="2700000" algn="tl">
                    <a:srgbClr val="C0C0C0"/>
                  </a:outerShdw>
                </a:effectLst>
                <a:ea typeface="微软雅黑" panose="020B0503020204020204" pitchFamily="34" charset="-122"/>
              </a:rPr>
              <a:t>查询、</a:t>
            </a:r>
            <a:r>
              <a:rPr lang="en-US" altLang="zh-CN" b="1" dirty="0">
                <a:effectLst>
                  <a:outerShdw blurRad="38100" dist="38100" dir="2700000" algn="tl">
                    <a:srgbClr val="C0C0C0"/>
                  </a:outerShdw>
                </a:effectLst>
                <a:ea typeface="微软雅黑" panose="020B0503020204020204" pitchFamily="34" charset="-122"/>
              </a:rPr>
              <a:t>OS</a:t>
            </a:r>
            <a:r>
              <a:rPr lang="zh-CN" altLang="en-US" b="1" dirty="0">
                <a:effectLst>
                  <a:outerShdw blurRad="38100" dist="38100" dir="2700000" algn="tl">
                    <a:srgbClr val="C0C0C0"/>
                  </a:outerShdw>
                </a:effectLst>
                <a:ea typeface="微软雅黑" panose="020B0503020204020204" pitchFamily="34" charset="-122"/>
              </a:rPr>
              <a:t>命令、程序参数等中出现。</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47688" y="319088"/>
            <a:ext cx="8139112" cy="563562"/>
          </a:xfrm>
        </p:spPr>
        <p:txBody>
          <a:bodyPr/>
          <a:lstStyle/>
          <a:p>
            <a:pPr algn="l" eaLnBrk="1" hangingPunct="1"/>
            <a:r>
              <a:rPr lang="en-US" altLang="zh-CN" b="1" dirty="0">
                <a:effectLst>
                  <a:outerShdw blurRad="38100" dist="38100" dir="2700000" algn="tl">
                    <a:srgbClr val="000000">
                      <a:alpha val="43137"/>
                    </a:srgbClr>
                  </a:outerShdw>
                </a:effectLst>
                <a:ea typeface="微软雅黑" panose="020B0503020204020204" pitchFamily="34" charset="-122"/>
              </a:rPr>
              <a:t>2. </a:t>
            </a:r>
            <a:r>
              <a:rPr lang="zh-CN" altLang="en-US" b="1" dirty="0">
                <a:effectLst>
                  <a:outerShdw blurRad="38100" dist="38100" dir="2700000" algn="tl">
                    <a:srgbClr val="000000">
                      <a:alpha val="43137"/>
                    </a:srgbClr>
                  </a:outerShdw>
                </a:effectLst>
                <a:ea typeface="微软雅黑" panose="020B0503020204020204" pitchFamily="34" charset="-122"/>
              </a:rPr>
              <a:t>典型的</a:t>
            </a:r>
            <a:r>
              <a:rPr lang="en-US" altLang="zh-CN" b="1" dirty="0">
                <a:effectLst>
                  <a:outerShdw blurRad="38100" dist="38100" dir="2700000" algn="tl">
                    <a:srgbClr val="000000">
                      <a:alpha val="43137"/>
                    </a:srgbClr>
                  </a:outerShdw>
                </a:effectLst>
                <a:ea typeface="微软雅黑" panose="020B0503020204020204" pitchFamily="34" charset="-122"/>
              </a:rPr>
              <a:t>Web</a:t>
            </a:r>
            <a:r>
              <a:rPr lang="zh-CN" altLang="en-US" b="1" dirty="0">
                <a:effectLst>
                  <a:outerShdw blurRad="38100" dist="38100" dir="2700000" algn="tl">
                    <a:srgbClr val="000000">
                      <a:alpha val="43137"/>
                    </a:srgbClr>
                  </a:outerShdw>
                </a:effectLst>
                <a:ea typeface="微软雅黑" panose="020B0503020204020204" pitchFamily="34" charset="-122"/>
              </a:rPr>
              <a:t>安全漏洞</a:t>
            </a:r>
          </a:p>
        </p:txBody>
      </p:sp>
      <p:sp>
        <p:nvSpPr>
          <p:cNvPr id="151555" name="Rectangle 3"/>
          <p:cNvSpPr>
            <a:spLocks noGrp="1" noChangeArrowheads="1"/>
          </p:cNvSpPr>
          <p:nvPr>
            <p:ph type="body" idx="1"/>
          </p:nvPr>
        </p:nvSpPr>
        <p:spPr>
          <a:xfrm>
            <a:off x="457200" y="1052736"/>
            <a:ext cx="8229600" cy="4551784"/>
          </a:xfrm>
        </p:spPr>
        <p:txBody>
          <a:bodyPr/>
          <a:lstStyle/>
          <a:p>
            <a:pPr eaLnBrk="1" hangingPunct="1">
              <a:defRPr/>
            </a:pPr>
            <a:r>
              <a:rPr lang="en-US" altLang="zh-CN" b="1" dirty="0">
                <a:effectLst>
                  <a:outerShdw blurRad="38100" dist="38100" dir="2700000" algn="tl">
                    <a:srgbClr val="C0C0C0"/>
                  </a:outerShdw>
                </a:effectLst>
                <a:ea typeface="微软雅黑" panose="020B0503020204020204" pitchFamily="34" charset="-122"/>
              </a:rPr>
              <a:t>OWASP Top 10-2017</a:t>
            </a:r>
          </a:p>
          <a:p>
            <a:pPr eaLnBrk="1" hangingPunct="1">
              <a:defRPr/>
            </a:pPr>
            <a:r>
              <a:rPr lang="en-US" altLang="zh-CN" b="1" dirty="0">
                <a:effectLst>
                  <a:outerShdw blurRad="38100" dist="38100" dir="2700000" algn="tl">
                    <a:srgbClr val="C0C0C0"/>
                  </a:outerShdw>
                </a:effectLst>
                <a:ea typeface="微软雅黑" panose="020B0503020204020204" pitchFamily="34" charset="-122"/>
              </a:rPr>
              <a:t>A1</a:t>
            </a:r>
            <a:r>
              <a:rPr lang="zh-CN" altLang="en-US" b="1" dirty="0">
                <a:effectLst>
                  <a:outerShdw blurRad="38100" dist="38100" dir="2700000" algn="tl">
                    <a:srgbClr val="C0C0C0"/>
                  </a:outerShdw>
                </a:effectLst>
                <a:ea typeface="微软雅黑" panose="020B0503020204020204" pitchFamily="34" charset="-122"/>
              </a:rPr>
              <a:t>：</a:t>
            </a:r>
            <a:r>
              <a:rPr lang="en-US" altLang="zh-CN" b="1" dirty="0">
                <a:effectLst>
                  <a:outerShdw blurRad="38100" dist="38100" dir="2700000" algn="tl">
                    <a:srgbClr val="C0C0C0"/>
                  </a:outerShdw>
                </a:effectLst>
                <a:ea typeface="微软雅黑" panose="020B0503020204020204" pitchFamily="34" charset="-122"/>
              </a:rPr>
              <a:t>Injection</a:t>
            </a:r>
            <a:r>
              <a:rPr lang="zh-CN" altLang="en-US" b="1" dirty="0">
                <a:effectLst>
                  <a:outerShdw blurRad="38100" dist="38100" dir="2700000" algn="tl">
                    <a:srgbClr val="C0C0C0"/>
                  </a:outerShdw>
                </a:effectLst>
                <a:ea typeface="微软雅黑" panose="020B0503020204020204" pitchFamily="34" charset="-122"/>
              </a:rPr>
              <a:t>（注入）</a:t>
            </a:r>
            <a:endParaRPr lang="en-US" altLang="zh-CN" b="1" dirty="0">
              <a:effectLst>
                <a:outerShdw blurRad="38100" dist="38100" dir="2700000" algn="tl">
                  <a:srgbClr val="C0C0C0"/>
                </a:outerShdw>
              </a:effectLst>
              <a:ea typeface="微软雅黑" panose="020B0503020204020204" pitchFamily="34" charset="-122"/>
            </a:endParaRPr>
          </a:p>
          <a:p>
            <a:pPr eaLnBrk="1" hangingPunct="1">
              <a:defRPr/>
            </a:pPr>
            <a:r>
              <a:rPr lang="zh-CN" altLang="en-US" b="1" dirty="0">
                <a:solidFill>
                  <a:srgbClr val="FF0000"/>
                </a:solidFill>
                <a:effectLst>
                  <a:outerShdw blurRad="38100" dist="38100" dir="2700000" algn="tl">
                    <a:srgbClr val="C0C0C0"/>
                  </a:outerShdw>
                </a:effectLst>
                <a:ea typeface="微软雅黑" panose="020B0503020204020204" pitchFamily="34" charset="-122"/>
              </a:rPr>
              <a:t>可检测性：</a:t>
            </a:r>
            <a:r>
              <a:rPr lang="zh-CN" altLang="en-US" b="1" dirty="0">
                <a:effectLst>
                  <a:outerShdw blurRad="38100" dist="38100" dir="2700000" algn="tl">
                    <a:srgbClr val="C0C0C0"/>
                  </a:outerShdw>
                </a:effectLst>
                <a:ea typeface="微软雅黑" panose="020B0503020204020204" pitchFamily="34" charset="-122"/>
              </a:rPr>
              <a:t>注入漏洞很容易通过代码审查发现。扫描器和模糊测试工具可以帮助攻击者找到这些漏洞。</a:t>
            </a:r>
            <a:endParaRPr lang="en-US" altLang="zh-CN" b="1" dirty="0">
              <a:effectLst>
                <a:outerShdw blurRad="38100" dist="38100" dir="2700000" algn="tl">
                  <a:srgbClr val="C0C0C0"/>
                </a:outerShdw>
              </a:effectLst>
              <a:ea typeface="微软雅黑" panose="020B0503020204020204" pitchFamily="34" charset="-122"/>
            </a:endParaRPr>
          </a:p>
          <a:p>
            <a:pPr eaLnBrk="1" hangingPunct="1">
              <a:defRPr/>
            </a:pPr>
            <a:r>
              <a:rPr lang="zh-CN" altLang="en-US" b="1" dirty="0">
                <a:solidFill>
                  <a:srgbClr val="FF0000"/>
                </a:solidFill>
                <a:effectLst>
                  <a:outerShdw blurRad="38100" dist="38100" dir="2700000" algn="tl">
                    <a:srgbClr val="C0C0C0"/>
                  </a:outerShdw>
                </a:effectLst>
                <a:ea typeface="微软雅黑" panose="020B0503020204020204" pitchFamily="34" charset="-122"/>
              </a:rPr>
              <a:t>危害性：</a:t>
            </a:r>
          </a:p>
          <a:p>
            <a:pPr lvl="1" eaLnBrk="1" hangingPunct="1">
              <a:defRPr/>
            </a:pPr>
            <a:r>
              <a:rPr lang="zh-CN" altLang="en-US" b="1" dirty="0">
                <a:effectLst>
                  <a:outerShdw blurRad="38100" dist="38100" dir="2700000" algn="tl">
                    <a:srgbClr val="C0C0C0"/>
                  </a:outerShdw>
                </a:effectLst>
                <a:ea typeface="微软雅黑" panose="020B0503020204020204" pitchFamily="34" charset="-122"/>
              </a:rPr>
              <a:t>数据丢失、破坏或泄露给非授权方。</a:t>
            </a:r>
            <a:endParaRPr lang="en-US" altLang="zh-CN" b="1" dirty="0">
              <a:effectLst>
                <a:outerShdw blurRad="38100" dist="38100" dir="2700000" algn="tl">
                  <a:srgbClr val="C0C0C0"/>
                </a:outerShdw>
              </a:effectLst>
              <a:ea typeface="微软雅黑" panose="020B0503020204020204" pitchFamily="34" charset="-122"/>
            </a:endParaRPr>
          </a:p>
          <a:p>
            <a:pPr lvl="1" eaLnBrk="1" hangingPunct="1">
              <a:defRPr/>
            </a:pPr>
            <a:r>
              <a:rPr lang="zh-CN" altLang="en-US" b="1" dirty="0">
                <a:effectLst>
                  <a:outerShdw blurRad="38100" dist="38100" dir="2700000" algn="tl">
                    <a:srgbClr val="C0C0C0"/>
                  </a:outerShdw>
                </a:effectLst>
                <a:ea typeface="微软雅黑" panose="020B0503020204020204" pitchFamily="34" charset="-122"/>
              </a:rPr>
              <a:t>缺乏可审计性或是拒绝服务。</a:t>
            </a:r>
            <a:endParaRPr lang="en-US" altLang="zh-CN" b="1" dirty="0">
              <a:effectLst>
                <a:outerShdw blurRad="38100" dist="38100" dir="2700000" algn="tl">
                  <a:srgbClr val="C0C0C0"/>
                </a:outerShdw>
              </a:effectLst>
              <a:ea typeface="微软雅黑" panose="020B0503020204020204" pitchFamily="34" charset="-122"/>
            </a:endParaRPr>
          </a:p>
          <a:p>
            <a:pPr lvl="1" eaLnBrk="1" hangingPunct="1">
              <a:defRPr/>
            </a:pPr>
            <a:r>
              <a:rPr lang="zh-CN" altLang="en-US" b="1" dirty="0">
                <a:effectLst>
                  <a:outerShdw blurRad="38100" dist="38100" dir="2700000" algn="tl">
                    <a:srgbClr val="C0C0C0"/>
                  </a:outerShdw>
                </a:effectLst>
                <a:ea typeface="微软雅黑" panose="020B0503020204020204" pitchFamily="34" charset="-122"/>
              </a:rPr>
              <a:t>获取承载主机和网络的控制权。</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47688" y="319088"/>
            <a:ext cx="8139112" cy="563562"/>
          </a:xfrm>
        </p:spPr>
        <p:txBody>
          <a:bodyPr/>
          <a:lstStyle/>
          <a:p>
            <a:pPr algn="l" eaLnBrk="1" hangingPunct="1"/>
            <a:r>
              <a:rPr lang="en-US" altLang="zh-CN" b="1" dirty="0">
                <a:effectLst>
                  <a:outerShdw blurRad="38100" dist="38100" dir="2700000" algn="tl">
                    <a:srgbClr val="000000">
                      <a:alpha val="43137"/>
                    </a:srgbClr>
                  </a:outerShdw>
                </a:effectLst>
                <a:ea typeface="微软雅黑" panose="020B0503020204020204" pitchFamily="34" charset="-122"/>
              </a:rPr>
              <a:t>2. </a:t>
            </a:r>
            <a:r>
              <a:rPr lang="zh-CN" altLang="en-US" b="1" dirty="0">
                <a:effectLst>
                  <a:outerShdw blurRad="38100" dist="38100" dir="2700000" algn="tl">
                    <a:srgbClr val="000000">
                      <a:alpha val="43137"/>
                    </a:srgbClr>
                  </a:outerShdw>
                </a:effectLst>
                <a:ea typeface="微软雅黑" panose="020B0503020204020204" pitchFamily="34" charset="-122"/>
              </a:rPr>
              <a:t>典型的</a:t>
            </a:r>
            <a:r>
              <a:rPr lang="en-US" altLang="zh-CN" b="1" dirty="0">
                <a:effectLst>
                  <a:outerShdw blurRad="38100" dist="38100" dir="2700000" algn="tl">
                    <a:srgbClr val="000000">
                      <a:alpha val="43137"/>
                    </a:srgbClr>
                  </a:outerShdw>
                </a:effectLst>
                <a:ea typeface="微软雅黑" panose="020B0503020204020204" pitchFamily="34" charset="-122"/>
              </a:rPr>
              <a:t>Web</a:t>
            </a:r>
            <a:r>
              <a:rPr lang="zh-CN" altLang="en-US" b="1" dirty="0">
                <a:effectLst>
                  <a:outerShdw blurRad="38100" dist="38100" dir="2700000" algn="tl">
                    <a:srgbClr val="000000">
                      <a:alpha val="43137"/>
                    </a:srgbClr>
                  </a:outerShdw>
                </a:effectLst>
                <a:ea typeface="微软雅黑" panose="020B0503020204020204" pitchFamily="34" charset="-122"/>
              </a:rPr>
              <a:t>安全漏洞</a:t>
            </a:r>
          </a:p>
        </p:txBody>
      </p:sp>
      <p:sp>
        <p:nvSpPr>
          <p:cNvPr id="151555" name="Rectangle 3"/>
          <p:cNvSpPr>
            <a:spLocks noGrp="1" noChangeArrowheads="1"/>
          </p:cNvSpPr>
          <p:nvPr>
            <p:ph type="body" idx="1"/>
          </p:nvPr>
        </p:nvSpPr>
        <p:spPr>
          <a:xfrm>
            <a:off x="457200" y="1052736"/>
            <a:ext cx="8229600" cy="4551784"/>
          </a:xfrm>
        </p:spPr>
        <p:txBody>
          <a:bodyPr/>
          <a:lstStyle/>
          <a:p>
            <a:pPr eaLnBrk="1" hangingPunct="1">
              <a:defRPr/>
            </a:pPr>
            <a:r>
              <a:rPr lang="en-US" altLang="zh-CN" b="1" dirty="0">
                <a:effectLst>
                  <a:outerShdw blurRad="38100" dist="38100" dir="2700000" algn="tl">
                    <a:srgbClr val="C0C0C0"/>
                  </a:outerShdw>
                </a:effectLst>
                <a:ea typeface="微软雅黑" panose="020B0503020204020204" pitchFamily="34" charset="-122"/>
              </a:rPr>
              <a:t>A1</a:t>
            </a:r>
            <a:r>
              <a:rPr lang="zh-CN" altLang="en-US" b="1" dirty="0">
                <a:effectLst>
                  <a:outerShdw blurRad="38100" dist="38100" dir="2700000" algn="tl">
                    <a:srgbClr val="C0C0C0"/>
                  </a:outerShdw>
                </a:effectLst>
                <a:ea typeface="微软雅黑" panose="020B0503020204020204" pitchFamily="34" charset="-122"/>
              </a:rPr>
              <a:t>：</a:t>
            </a:r>
            <a:r>
              <a:rPr lang="en-US" altLang="zh-CN" b="1" dirty="0">
                <a:effectLst>
                  <a:outerShdw blurRad="38100" dist="38100" dir="2700000" algn="tl">
                    <a:srgbClr val="C0C0C0"/>
                  </a:outerShdw>
                </a:effectLst>
                <a:ea typeface="微软雅黑" panose="020B0503020204020204" pitchFamily="34" charset="-122"/>
              </a:rPr>
              <a:t>Injection</a:t>
            </a:r>
            <a:r>
              <a:rPr lang="zh-CN" altLang="en-US" b="1" dirty="0">
                <a:effectLst>
                  <a:outerShdw blurRad="38100" dist="38100" dir="2700000" algn="tl">
                    <a:srgbClr val="C0C0C0"/>
                  </a:outerShdw>
                </a:effectLst>
                <a:ea typeface="微软雅黑" panose="020B0503020204020204" pitchFamily="34" charset="-122"/>
              </a:rPr>
              <a:t>（注入）</a:t>
            </a:r>
            <a:endParaRPr lang="en-US" altLang="zh-CN" b="1" dirty="0">
              <a:effectLst>
                <a:outerShdw blurRad="38100" dist="38100" dir="2700000" algn="tl">
                  <a:srgbClr val="C0C0C0"/>
                </a:outerShdw>
              </a:effectLst>
              <a:ea typeface="微软雅黑" panose="020B0503020204020204" pitchFamily="34" charset="-122"/>
            </a:endParaRPr>
          </a:p>
          <a:p>
            <a:pPr eaLnBrk="1" hangingPunct="1">
              <a:defRPr/>
            </a:pPr>
            <a:r>
              <a:rPr lang="zh-CN" altLang="en-US" b="1" dirty="0">
                <a:solidFill>
                  <a:srgbClr val="FF0000"/>
                </a:solidFill>
                <a:effectLst>
                  <a:outerShdw blurRad="38100" dist="38100" dir="2700000" algn="tl">
                    <a:srgbClr val="C0C0C0"/>
                  </a:outerShdw>
                </a:effectLst>
                <a:ea typeface="微软雅黑" panose="020B0503020204020204" pitchFamily="34" charset="-122"/>
              </a:rPr>
              <a:t>攻击举例：</a:t>
            </a:r>
            <a:r>
              <a:rPr lang="en-US" altLang="zh-CN" b="1" dirty="0">
                <a:solidFill>
                  <a:srgbClr val="FF0000"/>
                </a:solidFill>
                <a:effectLst>
                  <a:outerShdw blurRad="38100" dist="38100" dir="2700000" algn="tl">
                    <a:srgbClr val="C0C0C0"/>
                  </a:outerShdw>
                </a:effectLst>
                <a:ea typeface="微软雅黑" panose="020B0503020204020204" pitchFamily="34" charset="-122"/>
              </a:rPr>
              <a:t>DVWA</a:t>
            </a:r>
            <a:endParaRPr lang="en-US" altLang="zh-CN" b="1" dirty="0">
              <a:effectLst>
                <a:outerShdw blurRad="38100" dist="38100" dir="2700000" algn="tl">
                  <a:srgbClr val="C0C0C0"/>
                </a:outerShdw>
              </a:effectLst>
              <a:ea typeface="微软雅黑" panose="020B0503020204020204" pitchFamily="34" charset="-122"/>
            </a:endParaRPr>
          </a:p>
          <a:p>
            <a:pPr eaLnBrk="1" hangingPunct="1">
              <a:defRPr/>
            </a:pPr>
            <a:r>
              <a:rPr lang="en-US" altLang="zh-CN" sz="2000" dirty="0"/>
              <a:t>$query  = "SELECT </a:t>
            </a:r>
            <a:r>
              <a:rPr lang="en-US" altLang="zh-CN" sz="2000" dirty="0" err="1"/>
              <a:t>first_name</a:t>
            </a:r>
            <a:r>
              <a:rPr lang="en-US" altLang="zh-CN" sz="2000" dirty="0"/>
              <a:t>, </a:t>
            </a:r>
            <a:r>
              <a:rPr lang="en-US" altLang="zh-CN" sz="2000" dirty="0" err="1"/>
              <a:t>last_name</a:t>
            </a:r>
            <a:r>
              <a:rPr lang="en-US" altLang="zh-CN" sz="2000" dirty="0"/>
              <a:t> FROM users WHERE </a:t>
            </a:r>
            <a:r>
              <a:rPr lang="en-US" altLang="zh-CN" sz="2000" dirty="0" err="1"/>
              <a:t>user_id</a:t>
            </a:r>
            <a:r>
              <a:rPr lang="en-US" altLang="zh-CN" sz="2000" dirty="0"/>
              <a:t> = '$id’;”;</a:t>
            </a:r>
          </a:p>
          <a:p>
            <a:pPr eaLnBrk="1" hangingPunct="1">
              <a:defRPr/>
            </a:pPr>
            <a:r>
              <a:rPr lang="zh-CN" altLang="en-US" sz="2000" b="1" dirty="0">
                <a:effectLst>
                  <a:outerShdw blurRad="38100" dist="38100" dir="2700000" algn="tl">
                    <a:srgbClr val="C0C0C0"/>
                  </a:outerShdw>
                </a:effectLst>
                <a:ea typeface="微软雅黑" panose="020B0503020204020204" pitchFamily="34" charset="-122"/>
              </a:rPr>
              <a:t>输入：</a:t>
            </a:r>
            <a:r>
              <a:rPr lang="en-US" altLang="zh-CN" sz="2000" b="1" dirty="0">
                <a:effectLst>
                  <a:outerShdw blurRad="38100" dist="38100" dir="2700000" algn="tl">
                    <a:srgbClr val="C0C0C0"/>
                  </a:outerShdw>
                </a:effectLst>
                <a:ea typeface="微软雅黑" panose="020B0503020204020204" pitchFamily="34" charset="-122"/>
              </a:rPr>
              <a:t>1</a:t>
            </a:r>
            <a:r>
              <a:rPr lang="zh-CN" altLang="en-US" sz="2000" b="1" dirty="0">
                <a:effectLst>
                  <a:outerShdw blurRad="38100" dist="38100" dir="2700000" algn="tl">
                    <a:srgbClr val="C0C0C0"/>
                  </a:outerShdw>
                </a:effectLst>
                <a:ea typeface="微软雅黑" panose="020B0503020204020204" pitchFamily="34" charset="-122"/>
              </a:rPr>
              <a:t>，</a:t>
            </a:r>
            <a:r>
              <a:rPr lang="en-US" altLang="zh-CN" sz="2000" dirty="0" err="1"/>
              <a:t>user_id</a:t>
            </a:r>
            <a:r>
              <a:rPr lang="en-US" altLang="zh-CN" sz="2000" dirty="0"/>
              <a:t> = 1   </a:t>
            </a:r>
            <a:r>
              <a:rPr lang="zh-CN" altLang="en-US" sz="2000" b="1" dirty="0">
                <a:effectLst>
                  <a:outerShdw blurRad="38100" dist="38100" dir="2700000" algn="tl">
                    <a:srgbClr val="C0C0C0"/>
                  </a:outerShdw>
                </a:effectLst>
                <a:ea typeface="微软雅黑" panose="020B0503020204020204" pitchFamily="34" charset="-122"/>
              </a:rPr>
              <a:t>查询成功</a:t>
            </a:r>
            <a:endParaRPr lang="en-US" altLang="zh-CN" sz="2000" b="1" dirty="0">
              <a:effectLst>
                <a:outerShdw blurRad="38100" dist="38100" dir="2700000" algn="tl">
                  <a:srgbClr val="C0C0C0"/>
                </a:outerShdw>
              </a:effectLst>
              <a:ea typeface="微软雅黑" panose="020B0503020204020204" pitchFamily="34" charset="-122"/>
            </a:endParaRPr>
          </a:p>
          <a:p>
            <a:pPr eaLnBrk="1" hangingPunct="1">
              <a:defRPr/>
            </a:pPr>
            <a:r>
              <a:rPr lang="zh-CN" altLang="en-US" sz="2000" b="1" dirty="0">
                <a:effectLst>
                  <a:outerShdw blurRad="38100" dist="38100" dir="2700000" algn="tl">
                    <a:srgbClr val="C0C0C0"/>
                  </a:outerShdw>
                </a:effectLst>
                <a:ea typeface="微软雅黑" panose="020B0503020204020204" pitchFamily="34" charset="-122"/>
              </a:rPr>
              <a:t>输入：</a:t>
            </a:r>
            <a:r>
              <a:rPr lang="en-US" altLang="zh-CN" sz="2000" b="1" dirty="0">
                <a:effectLst>
                  <a:outerShdw blurRad="38100" dist="38100" dir="2700000" algn="tl">
                    <a:srgbClr val="C0C0C0"/>
                  </a:outerShdw>
                </a:effectLst>
                <a:ea typeface="微软雅黑" panose="020B0503020204020204" pitchFamily="34" charset="-122"/>
              </a:rPr>
              <a:t>1' and '1'='2</a:t>
            </a:r>
            <a:r>
              <a:rPr lang="zh-CN" altLang="en-US" sz="2000" b="1" dirty="0">
                <a:effectLst>
                  <a:outerShdw blurRad="38100" dist="38100" dir="2700000" algn="tl">
                    <a:srgbClr val="C0C0C0"/>
                  </a:outerShdw>
                </a:effectLst>
                <a:ea typeface="微软雅黑" panose="020B0503020204020204" pitchFamily="34" charset="-122"/>
              </a:rPr>
              <a:t>，  </a:t>
            </a:r>
            <a:r>
              <a:rPr lang="en-US" altLang="zh-CN" sz="2000" dirty="0" err="1"/>
              <a:t>user_id</a:t>
            </a:r>
            <a:r>
              <a:rPr lang="en-US" altLang="zh-CN" sz="2000" dirty="0"/>
              <a:t> = </a:t>
            </a:r>
            <a:r>
              <a:rPr lang="zh-CN" altLang="en-US" sz="2000" b="1" dirty="0">
                <a:effectLst>
                  <a:outerShdw blurRad="38100" dist="38100" dir="2700000" algn="tl">
                    <a:srgbClr val="C0C0C0"/>
                  </a:outerShdw>
                </a:effectLst>
                <a:ea typeface="微软雅黑" panose="020B0503020204020204" pitchFamily="34" charset="-122"/>
              </a:rPr>
              <a:t> </a:t>
            </a:r>
            <a:r>
              <a:rPr lang="en-US" altLang="zh-CN" sz="2000" b="1" dirty="0">
                <a:effectLst>
                  <a:outerShdw blurRad="38100" dist="38100" dir="2700000" algn="tl">
                    <a:srgbClr val="C0C0C0"/>
                  </a:outerShdw>
                </a:effectLst>
                <a:ea typeface="微软雅黑" panose="020B0503020204020204" pitchFamily="34" charset="-122"/>
              </a:rPr>
              <a:t>'1' and '1'='2</a:t>
            </a:r>
            <a:r>
              <a:rPr lang="zh-CN" altLang="en-US" sz="2000" b="1" dirty="0">
                <a:effectLst>
                  <a:outerShdw blurRad="38100" dist="38100" dir="2700000" algn="tl">
                    <a:srgbClr val="C0C0C0"/>
                  </a:outerShdw>
                </a:effectLst>
                <a:ea typeface="微软雅黑" panose="020B0503020204020204" pitchFamily="34" charset="-122"/>
              </a:rPr>
              <a:t>    查询失败</a:t>
            </a:r>
            <a:endParaRPr lang="en-US" altLang="zh-CN" sz="2000" b="1" dirty="0">
              <a:effectLst>
                <a:outerShdw blurRad="38100" dist="38100" dir="2700000" algn="tl">
                  <a:srgbClr val="C0C0C0"/>
                </a:outerShdw>
              </a:effectLst>
              <a:ea typeface="微软雅黑" panose="020B0503020204020204" pitchFamily="34" charset="-122"/>
            </a:endParaRPr>
          </a:p>
          <a:p>
            <a:pPr eaLnBrk="1" hangingPunct="1">
              <a:defRPr/>
            </a:pPr>
            <a:r>
              <a:rPr lang="zh-CN" altLang="en-US" sz="2000" b="1" dirty="0">
                <a:effectLst>
                  <a:outerShdw blurRad="38100" dist="38100" dir="2700000" algn="tl">
                    <a:srgbClr val="C0C0C0"/>
                  </a:outerShdw>
                </a:effectLst>
                <a:ea typeface="微软雅黑" panose="020B0503020204020204" pitchFamily="34" charset="-122"/>
              </a:rPr>
              <a:t>输入：</a:t>
            </a:r>
            <a:r>
              <a:rPr lang="en-US" altLang="zh-CN" sz="2000" b="1" dirty="0">
                <a:effectLst>
                  <a:outerShdw blurRad="38100" dist="38100" dir="2700000" algn="tl">
                    <a:srgbClr val="C0C0C0"/>
                  </a:outerShdw>
                </a:effectLst>
                <a:ea typeface="微软雅黑" panose="020B0503020204020204" pitchFamily="34" charset="-122"/>
              </a:rPr>
              <a:t>1' or '1'='1</a:t>
            </a:r>
            <a:r>
              <a:rPr lang="zh-CN" altLang="en-US" sz="2000" b="1" dirty="0">
                <a:effectLst>
                  <a:outerShdw blurRad="38100" dist="38100" dir="2700000" algn="tl">
                    <a:srgbClr val="C0C0C0"/>
                  </a:outerShdw>
                </a:effectLst>
                <a:ea typeface="微软雅黑" panose="020B0503020204020204" pitchFamily="34" charset="-122"/>
              </a:rPr>
              <a:t>，</a:t>
            </a:r>
            <a:r>
              <a:rPr lang="en-US" altLang="zh-CN" sz="2000" dirty="0" err="1"/>
              <a:t>user_id</a:t>
            </a:r>
            <a:r>
              <a:rPr lang="en-US" altLang="zh-CN" sz="2000" dirty="0"/>
              <a:t> = </a:t>
            </a:r>
            <a:r>
              <a:rPr lang="en-US" altLang="zh-CN" sz="2000" b="1" dirty="0">
                <a:effectLst>
                  <a:outerShdw blurRad="38100" dist="38100" dir="2700000" algn="tl">
                    <a:srgbClr val="C0C0C0"/>
                  </a:outerShdw>
                </a:effectLst>
                <a:ea typeface="微软雅黑" panose="020B0503020204020204" pitchFamily="34" charset="-122"/>
              </a:rPr>
              <a:t>'1' or '1'='1'  </a:t>
            </a:r>
            <a:r>
              <a:rPr lang="zh-CN" altLang="en-US" sz="2000" b="1" dirty="0">
                <a:effectLst>
                  <a:outerShdw blurRad="38100" dist="38100" dir="2700000" algn="tl">
                    <a:srgbClr val="C0C0C0"/>
                  </a:outerShdw>
                </a:effectLst>
                <a:ea typeface="微软雅黑" panose="020B0503020204020204" pitchFamily="34" charset="-122"/>
              </a:rPr>
              <a:t>恒真   查询成功，返回了多个结果</a:t>
            </a:r>
            <a:endParaRPr lang="en-US" altLang="zh-CN" sz="2000" b="1" dirty="0">
              <a:effectLst>
                <a:outerShdw blurRad="38100" dist="38100" dir="2700000" algn="tl">
                  <a:srgbClr val="C0C0C0"/>
                </a:outerShdw>
              </a:effectLst>
              <a:ea typeface="微软雅黑" panose="020B0503020204020204" pitchFamily="34" charset="-122"/>
            </a:endParaRPr>
          </a:p>
        </p:txBody>
      </p:sp>
      <p:pic>
        <p:nvPicPr>
          <p:cNvPr id="4" name="图片 3"/>
          <p:cNvPicPr/>
          <p:nvPr/>
        </p:nvPicPr>
        <p:blipFill>
          <a:blip r:embed="rId2"/>
          <a:stretch>
            <a:fillRect/>
          </a:stretch>
        </p:blipFill>
        <p:spPr>
          <a:xfrm>
            <a:off x="971600" y="5265204"/>
            <a:ext cx="2178594" cy="1080120"/>
          </a:xfrm>
          <a:prstGeom prst="rect">
            <a:avLst/>
          </a:prstGeom>
        </p:spPr>
      </p:pic>
      <p:pic>
        <p:nvPicPr>
          <p:cNvPr id="5" name="图片 4"/>
          <p:cNvPicPr/>
          <p:nvPr/>
        </p:nvPicPr>
        <p:blipFill>
          <a:blip r:embed="rId3"/>
          <a:stretch>
            <a:fillRect/>
          </a:stretch>
        </p:blipFill>
        <p:spPr>
          <a:xfrm>
            <a:off x="3645073" y="5774606"/>
            <a:ext cx="1800200" cy="576064"/>
          </a:xfrm>
          <a:prstGeom prst="rect">
            <a:avLst/>
          </a:prstGeom>
        </p:spPr>
      </p:pic>
      <p:pic>
        <p:nvPicPr>
          <p:cNvPr id="6" name="图片 5"/>
          <p:cNvPicPr/>
          <p:nvPr/>
        </p:nvPicPr>
        <p:blipFill>
          <a:blip r:embed="rId4"/>
          <a:stretch>
            <a:fillRect/>
          </a:stretch>
        </p:blipFill>
        <p:spPr>
          <a:xfrm>
            <a:off x="6167294" y="4362020"/>
            <a:ext cx="1656184" cy="201622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47688" y="319088"/>
            <a:ext cx="8139112" cy="563562"/>
          </a:xfrm>
        </p:spPr>
        <p:txBody>
          <a:bodyPr/>
          <a:lstStyle/>
          <a:p>
            <a:pPr algn="l" eaLnBrk="1" hangingPunct="1"/>
            <a:r>
              <a:rPr lang="en-US" altLang="zh-CN" b="1" dirty="0">
                <a:effectLst>
                  <a:outerShdw blurRad="38100" dist="38100" dir="2700000" algn="tl">
                    <a:srgbClr val="000000">
                      <a:alpha val="43137"/>
                    </a:srgbClr>
                  </a:outerShdw>
                </a:effectLst>
                <a:ea typeface="微软雅黑" panose="020B0503020204020204" pitchFamily="34" charset="-122"/>
              </a:rPr>
              <a:t>2. </a:t>
            </a:r>
            <a:r>
              <a:rPr lang="zh-CN" altLang="en-US" b="1" dirty="0">
                <a:effectLst>
                  <a:outerShdw blurRad="38100" dist="38100" dir="2700000" algn="tl">
                    <a:srgbClr val="000000">
                      <a:alpha val="43137"/>
                    </a:srgbClr>
                  </a:outerShdw>
                </a:effectLst>
                <a:ea typeface="微软雅黑" panose="020B0503020204020204" pitchFamily="34" charset="-122"/>
              </a:rPr>
              <a:t>典型的</a:t>
            </a:r>
            <a:r>
              <a:rPr lang="en-US" altLang="zh-CN" b="1" dirty="0">
                <a:effectLst>
                  <a:outerShdw blurRad="38100" dist="38100" dir="2700000" algn="tl">
                    <a:srgbClr val="000000">
                      <a:alpha val="43137"/>
                    </a:srgbClr>
                  </a:outerShdw>
                </a:effectLst>
                <a:ea typeface="微软雅黑" panose="020B0503020204020204" pitchFamily="34" charset="-122"/>
              </a:rPr>
              <a:t>Web</a:t>
            </a:r>
            <a:r>
              <a:rPr lang="zh-CN" altLang="en-US" b="1" dirty="0">
                <a:effectLst>
                  <a:outerShdw blurRad="38100" dist="38100" dir="2700000" algn="tl">
                    <a:srgbClr val="000000">
                      <a:alpha val="43137"/>
                    </a:srgbClr>
                  </a:outerShdw>
                </a:effectLst>
                <a:ea typeface="微软雅黑" panose="020B0503020204020204" pitchFamily="34" charset="-122"/>
              </a:rPr>
              <a:t>安全漏洞</a:t>
            </a:r>
          </a:p>
        </p:txBody>
      </p:sp>
      <p:sp>
        <p:nvSpPr>
          <p:cNvPr id="151555" name="Rectangle 3"/>
          <p:cNvSpPr>
            <a:spLocks noGrp="1" noChangeArrowheads="1"/>
          </p:cNvSpPr>
          <p:nvPr>
            <p:ph type="body" idx="1"/>
          </p:nvPr>
        </p:nvSpPr>
        <p:spPr>
          <a:xfrm>
            <a:off x="457200" y="1052736"/>
            <a:ext cx="8229600" cy="4551784"/>
          </a:xfrm>
        </p:spPr>
        <p:txBody>
          <a:bodyPr/>
          <a:lstStyle/>
          <a:p>
            <a:pPr eaLnBrk="1" hangingPunct="1">
              <a:defRPr/>
            </a:pPr>
            <a:r>
              <a:rPr lang="en-US" altLang="zh-CN" b="1" dirty="0">
                <a:effectLst>
                  <a:outerShdw blurRad="38100" dist="38100" dir="2700000" algn="tl">
                    <a:srgbClr val="C0C0C0"/>
                  </a:outerShdw>
                </a:effectLst>
                <a:ea typeface="微软雅黑" panose="020B0503020204020204" pitchFamily="34" charset="-122"/>
              </a:rPr>
              <a:t>A1</a:t>
            </a:r>
            <a:r>
              <a:rPr lang="zh-CN" altLang="en-US" b="1" dirty="0">
                <a:effectLst>
                  <a:outerShdw blurRad="38100" dist="38100" dir="2700000" algn="tl">
                    <a:srgbClr val="C0C0C0"/>
                  </a:outerShdw>
                </a:effectLst>
                <a:ea typeface="微软雅黑" panose="020B0503020204020204" pitchFamily="34" charset="-122"/>
              </a:rPr>
              <a:t>：</a:t>
            </a:r>
            <a:r>
              <a:rPr lang="en-US" altLang="zh-CN" b="1" dirty="0">
                <a:effectLst>
                  <a:outerShdw blurRad="38100" dist="38100" dir="2700000" algn="tl">
                    <a:srgbClr val="C0C0C0"/>
                  </a:outerShdw>
                </a:effectLst>
                <a:ea typeface="微软雅黑" panose="020B0503020204020204" pitchFamily="34" charset="-122"/>
              </a:rPr>
              <a:t>Injection</a:t>
            </a:r>
            <a:r>
              <a:rPr lang="zh-CN" altLang="en-US" b="1" dirty="0">
                <a:effectLst>
                  <a:outerShdw blurRad="38100" dist="38100" dir="2700000" algn="tl">
                    <a:srgbClr val="C0C0C0"/>
                  </a:outerShdw>
                </a:effectLst>
                <a:ea typeface="微软雅黑" panose="020B0503020204020204" pitchFamily="34" charset="-122"/>
              </a:rPr>
              <a:t>（注入）</a:t>
            </a:r>
            <a:r>
              <a:rPr lang="zh-CN" altLang="en-US" b="1" dirty="0">
                <a:solidFill>
                  <a:srgbClr val="FF0000"/>
                </a:solidFill>
                <a:effectLst>
                  <a:outerShdw blurRad="38100" dist="38100" dir="2700000" algn="tl">
                    <a:srgbClr val="C0C0C0"/>
                  </a:outerShdw>
                </a:effectLst>
                <a:ea typeface="微软雅黑" panose="020B0503020204020204" pitchFamily="34" charset="-122"/>
              </a:rPr>
              <a:t>防御基本方法</a:t>
            </a:r>
            <a:endParaRPr lang="en-US" altLang="zh-CN" b="1" dirty="0">
              <a:effectLst>
                <a:outerShdw blurRad="38100" dist="38100" dir="2700000" algn="tl">
                  <a:srgbClr val="C0C0C0"/>
                </a:outerShdw>
              </a:effectLst>
              <a:ea typeface="微软雅黑" panose="020B0503020204020204" pitchFamily="34" charset="-122"/>
            </a:endParaRPr>
          </a:p>
          <a:p>
            <a:pPr eaLnBrk="1" hangingPunct="1">
              <a:defRPr/>
            </a:pPr>
            <a:r>
              <a:rPr lang="zh-CN" altLang="en-US" b="1" dirty="0">
                <a:effectLst>
                  <a:outerShdw blurRad="38100" dist="38100" dir="2700000" algn="tl">
                    <a:srgbClr val="C0C0C0"/>
                  </a:outerShdw>
                </a:effectLst>
                <a:ea typeface="微软雅黑" panose="020B0503020204020204" pitchFamily="34" charset="-122"/>
              </a:rPr>
              <a:t>代码层漏洞防护</a:t>
            </a:r>
            <a:endParaRPr lang="en-US" altLang="zh-CN" b="1" dirty="0">
              <a:effectLst>
                <a:outerShdw blurRad="38100" dist="38100" dir="2700000" algn="tl">
                  <a:srgbClr val="C0C0C0"/>
                </a:outerShdw>
              </a:effectLst>
              <a:ea typeface="微软雅黑" panose="020B0503020204020204" pitchFamily="34" charset="-122"/>
            </a:endParaRPr>
          </a:p>
          <a:p>
            <a:pPr lvl="1" eaLnBrk="1" hangingPunct="1">
              <a:defRPr/>
            </a:pPr>
            <a:r>
              <a:rPr lang="zh-CN" altLang="en-US" sz="2400" b="1" dirty="0">
                <a:effectLst>
                  <a:outerShdw blurRad="38100" dist="38100" dir="2700000" algn="tl">
                    <a:srgbClr val="C0C0C0"/>
                  </a:outerShdw>
                </a:effectLst>
                <a:ea typeface="微软雅黑" panose="020B0503020204020204" pitchFamily="34" charset="-122"/>
              </a:rPr>
              <a:t>采用强类型语言，如</a:t>
            </a:r>
            <a:r>
              <a:rPr lang="en-US" altLang="zh-CN" sz="2400" b="1" dirty="0">
                <a:effectLst>
                  <a:outerShdw blurRad="38100" dist="38100" dir="2700000" algn="tl">
                    <a:srgbClr val="C0C0C0"/>
                  </a:outerShdw>
                </a:effectLst>
                <a:ea typeface="微软雅黑" panose="020B0503020204020204" pitchFamily="34" charset="-122"/>
              </a:rPr>
              <a:t>Java</a:t>
            </a:r>
            <a:r>
              <a:rPr lang="zh-CN" altLang="en-US" sz="2400" b="1" dirty="0">
                <a:effectLst>
                  <a:outerShdw blurRad="38100" dist="38100" dir="2700000" algn="tl">
                    <a:srgbClr val="C0C0C0"/>
                  </a:outerShdw>
                </a:effectLst>
                <a:ea typeface="微软雅黑" panose="020B0503020204020204" pitchFamily="34" charset="-122"/>
              </a:rPr>
              <a:t>、</a:t>
            </a:r>
            <a:r>
              <a:rPr lang="en-US" altLang="zh-CN" sz="2400" b="1" dirty="0">
                <a:effectLst>
                  <a:outerShdw blurRad="38100" dist="38100" dir="2700000" algn="tl">
                    <a:srgbClr val="C0C0C0"/>
                  </a:outerShdw>
                </a:effectLst>
                <a:ea typeface="微软雅黑" panose="020B0503020204020204" pitchFamily="34" charset="-122"/>
              </a:rPr>
              <a:t>C#</a:t>
            </a:r>
            <a:r>
              <a:rPr lang="zh-CN" altLang="en-US" sz="2400" b="1" dirty="0">
                <a:effectLst>
                  <a:outerShdw blurRad="38100" dist="38100" dir="2700000" algn="tl">
                    <a:srgbClr val="C0C0C0"/>
                  </a:outerShdw>
                </a:effectLst>
                <a:ea typeface="微软雅黑" panose="020B0503020204020204" pitchFamily="34" charset="-122"/>
              </a:rPr>
              <a:t>。</a:t>
            </a:r>
          </a:p>
          <a:p>
            <a:pPr lvl="1" eaLnBrk="1" hangingPunct="1">
              <a:defRPr/>
            </a:pPr>
            <a:r>
              <a:rPr lang="zh-CN" altLang="en-US" sz="2400" b="1" dirty="0">
                <a:effectLst>
                  <a:outerShdw blurRad="38100" dist="38100" dir="2700000" algn="tl">
                    <a:srgbClr val="C0C0C0"/>
                  </a:outerShdw>
                </a:effectLst>
                <a:ea typeface="微软雅黑" panose="020B0503020204020204" pitchFamily="34" charset="-122"/>
              </a:rPr>
              <a:t>尽可能避免使用拼接的动态</a:t>
            </a:r>
            <a:r>
              <a:rPr lang="en-US" altLang="zh-CN" sz="2400" b="1" dirty="0">
                <a:effectLst>
                  <a:outerShdw blurRad="38100" dist="38100" dir="2700000" algn="tl">
                    <a:srgbClr val="C0C0C0"/>
                  </a:outerShdw>
                </a:effectLst>
                <a:ea typeface="微软雅黑" panose="020B0503020204020204" pitchFamily="34" charset="-122"/>
              </a:rPr>
              <a:t>SQL</a:t>
            </a:r>
            <a:r>
              <a:rPr lang="zh-CN" altLang="en-US" sz="2400" b="1" dirty="0">
                <a:effectLst>
                  <a:outerShdw blurRad="38100" dist="38100" dir="2700000" algn="tl">
                    <a:srgbClr val="C0C0C0"/>
                  </a:outerShdw>
                </a:effectLst>
                <a:ea typeface="微软雅黑" panose="020B0503020204020204" pitchFamily="34" charset="-122"/>
              </a:rPr>
              <a:t>语句，所有的查询语句都使用数据库提供的参数化查询接口。参数化的语句使用参数而不是将用户输入变量嵌入到</a:t>
            </a:r>
            <a:r>
              <a:rPr lang="en-US" altLang="zh-CN" sz="2400" b="1" dirty="0">
                <a:effectLst>
                  <a:outerShdw blurRad="38100" dist="38100" dir="2700000" algn="tl">
                    <a:srgbClr val="C0C0C0"/>
                  </a:outerShdw>
                </a:effectLst>
                <a:ea typeface="微软雅黑" panose="020B0503020204020204" pitchFamily="34" charset="-122"/>
              </a:rPr>
              <a:t>SQL</a:t>
            </a:r>
            <a:r>
              <a:rPr lang="zh-CN" altLang="en-US" sz="2400" b="1" dirty="0">
                <a:effectLst>
                  <a:outerShdw blurRad="38100" dist="38100" dir="2700000" algn="tl">
                    <a:srgbClr val="C0C0C0"/>
                  </a:outerShdw>
                </a:effectLst>
                <a:ea typeface="微软雅黑" panose="020B0503020204020204" pitchFamily="34" charset="-122"/>
              </a:rPr>
              <a:t>语句中。</a:t>
            </a:r>
          </a:p>
          <a:p>
            <a:pPr lvl="1" eaLnBrk="1" hangingPunct="1">
              <a:defRPr/>
            </a:pPr>
            <a:r>
              <a:rPr lang="zh-CN" altLang="en-US" sz="2400" b="1" dirty="0">
                <a:effectLst>
                  <a:outerShdw blurRad="38100" dist="38100" dir="2700000" algn="tl">
                    <a:srgbClr val="C0C0C0"/>
                  </a:outerShdw>
                </a:effectLst>
                <a:ea typeface="微软雅黑" panose="020B0503020204020204" pitchFamily="34" charset="-122"/>
              </a:rPr>
              <a:t>在服务端验证用户输入的值和类型是否符合程序的预期要求。</a:t>
            </a:r>
          </a:p>
          <a:p>
            <a:pPr lvl="1" eaLnBrk="1" hangingPunct="1">
              <a:defRPr/>
            </a:pPr>
            <a:r>
              <a:rPr lang="zh-CN" altLang="en-US" sz="2400" b="1" dirty="0">
                <a:effectLst>
                  <a:outerShdw blurRad="38100" dist="38100" dir="2700000" algn="tl">
                    <a:srgbClr val="C0C0C0"/>
                  </a:outerShdw>
                </a:effectLst>
                <a:ea typeface="微软雅黑" panose="020B0503020204020204" pitchFamily="34" charset="-122"/>
              </a:rPr>
              <a:t>在服务器端对用户输入进行过滤。</a:t>
            </a:r>
          </a:p>
          <a:p>
            <a:pPr lvl="1" eaLnBrk="1" hangingPunct="1">
              <a:defRPr/>
            </a:pPr>
            <a:r>
              <a:rPr lang="zh-CN" altLang="en-US" sz="2400" b="1" dirty="0">
                <a:effectLst>
                  <a:outerShdw blurRad="38100" dist="38100" dir="2700000" algn="tl">
                    <a:srgbClr val="C0C0C0"/>
                  </a:outerShdw>
                </a:effectLst>
                <a:ea typeface="微软雅黑" panose="020B0503020204020204" pitchFamily="34" charset="-122"/>
              </a:rPr>
              <a:t>避免网站显示</a:t>
            </a:r>
            <a:r>
              <a:rPr lang="en-US" altLang="zh-CN" sz="2400" b="1" dirty="0">
                <a:effectLst>
                  <a:outerShdw blurRad="38100" dist="38100" dir="2700000" algn="tl">
                    <a:srgbClr val="C0C0C0"/>
                  </a:outerShdw>
                </a:effectLst>
                <a:ea typeface="微软雅黑" panose="020B0503020204020204" pitchFamily="34" charset="-122"/>
              </a:rPr>
              <a:t>SQL</a:t>
            </a:r>
            <a:r>
              <a:rPr lang="zh-CN" altLang="en-US" sz="2400" b="1" dirty="0">
                <a:effectLst>
                  <a:outerShdw blurRad="38100" dist="38100" dir="2700000" algn="tl">
                    <a:srgbClr val="C0C0C0"/>
                  </a:outerShdw>
                </a:effectLst>
                <a:ea typeface="微软雅黑" panose="020B0503020204020204" pitchFamily="34" charset="-122"/>
              </a:rPr>
              <a:t>错误信息，比如类型错误、字段不匹配等，防止攻击者利用这些错误信息进行一些判断。</a:t>
            </a:r>
            <a:endParaRPr lang="en-US" altLang="zh-CN" sz="2400" b="1" dirty="0">
              <a:effectLst>
                <a:outerShdw blurRad="38100" dist="38100" dir="2700000" algn="tl">
                  <a:srgbClr val="C0C0C0"/>
                </a:outerShdw>
              </a:effectLst>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47688" y="319088"/>
            <a:ext cx="8139112" cy="563562"/>
          </a:xfrm>
        </p:spPr>
        <p:txBody>
          <a:bodyPr/>
          <a:lstStyle/>
          <a:p>
            <a:pPr algn="l" eaLnBrk="1" hangingPunct="1"/>
            <a:r>
              <a:rPr lang="en-US" altLang="zh-CN" b="1" dirty="0">
                <a:effectLst>
                  <a:outerShdw blurRad="38100" dist="38100" dir="2700000" algn="tl">
                    <a:srgbClr val="000000">
                      <a:alpha val="43137"/>
                    </a:srgbClr>
                  </a:outerShdw>
                </a:effectLst>
                <a:ea typeface="微软雅黑" panose="020B0503020204020204" pitchFamily="34" charset="-122"/>
              </a:rPr>
              <a:t>2. </a:t>
            </a:r>
            <a:r>
              <a:rPr lang="zh-CN" altLang="en-US" b="1" dirty="0">
                <a:effectLst>
                  <a:outerShdw blurRad="38100" dist="38100" dir="2700000" algn="tl">
                    <a:srgbClr val="000000">
                      <a:alpha val="43137"/>
                    </a:srgbClr>
                  </a:outerShdw>
                </a:effectLst>
                <a:ea typeface="微软雅黑" panose="020B0503020204020204" pitchFamily="34" charset="-122"/>
              </a:rPr>
              <a:t>典型的</a:t>
            </a:r>
            <a:r>
              <a:rPr lang="en-US" altLang="zh-CN" b="1" dirty="0">
                <a:effectLst>
                  <a:outerShdw blurRad="38100" dist="38100" dir="2700000" algn="tl">
                    <a:srgbClr val="000000">
                      <a:alpha val="43137"/>
                    </a:srgbClr>
                  </a:outerShdw>
                </a:effectLst>
                <a:ea typeface="微软雅黑" panose="020B0503020204020204" pitchFamily="34" charset="-122"/>
              </a:rPr>
              <a:t>Web</a:t>
            </a:r>
            <a:r>
              <a:rPr lang="zh-CN" altLang="en-US" b="1" dirty="0">
                <a:effectLst>
                  <a:outerShdw blurRad="38100" dist="38100" dir="2700000" algn="tl">
                    <a:srgbClr val="000000">
                      <a:alpha val="43137"/>
                    </a:srgbClr>
                  </a:outerShdw>
                </a:effectLst>
                <a:ea typeface="微软雅黑" panose="020B0503020204020204" pitchFamily="34" charset="-122"/>
              </a:rPr>
              <a:t>安全漏洞</a:t>
            </a:r>
          </a:p>
        </p:txBody>
      </p:sp>
      <p:sp>
        <p:nvSpPr>
          <p:cNvPr id="151555" name="Rectangle 3"/>
          <p:cNvSpPr>
            <a:spLocks noGrp="1" noChangeArrowheads="1"/>
          </p:cNvSpPr>
          <p:nvPr>
            <p:ph type="body" idx="1"/>
          </p:nvPr>
        </p:nvSpPr>
        <p:spPr>
          <a:xfrm>
            <a:off x="457200" y="1052736"/>
            <a:ext cx="8229600" cy="4551784"/>
          </a:xfrm>
        </p:spPr>
        <p:txBody>
          <a:bodyPr/>
          <a:lstStyle/>
          <a:p>
            <a:pPr eaLnBrk="1" hangingPunct="1">
              <a:defRPr/>
            </a:pPr>
            <a:r>
              <a:rPr lang="en-US" altLang="zh-CN" b="1" dirty="0">
                <a:effectLst>
                  <a:outerShdw blurRad="38100" dist="38100" dir="2700000" algn="tl">
                    <a:srgbClr val="C0C0C0"/>
                  </a:outerShdw>
                </a:effectLst>
                <a:ea typeface="微软雅黑" panose="020B0503020204020204" pitchFamily="34" charset="-122"/>
              </a:rPr>
              <a:t>A1</a:t>
            </a:r>
            <a:r>
              <a:rPr lang="zh-CN" altLang="en-US" b="1" dirty="0">
                <a:effectLst>
                  <a:outerShdw blurRad="38100" dist="38100" dir="2700000" algn="tl">
                    <a:srgbClr val="C0C0C0"/>
                  </a:outerShdw>
                </a:effectLst>
                <a:ea typeface="微软雅黑" panose="020B0503020204020204" pitchFamily="34" charset="-122"/>
              </a:rPr>
              <a:t>：</a:t>
            </a:r>
            <a:r>
              <a:rPr lang="en-US" altLang="zh-CN" b="1" dirty="0">
                <a:effectLst>
                  <a:outerShdw blurRad="38100" dist="38100" dir="2700000" algn="tl">
                    <a:srgbClr val="C0C0C0"/>
                  </a:outerShdw>
                </a:effectLst>
                <a:ea typeface="微软雅黑" panose="020B0503020204020204" pitchFamily="34" charset="-122"/>
              </a:rPr>
              <a:t>Injection</a:t>
            </a:r>
            <a:r>
              <a:rPr lang="zh-CN" altLang="en-US" b="1" dirty="0">
                <a:effectLst>
                  <a:outerShdw blurRad="38100" dist="38100" dir="2700000" algn="tl">
                    <a:srgbClr val="C0C0C0"/>
                  </a:outerShdw>
                </a:effectLst>
                <a:ea typeface="微软雅黑" panose="020B0503020204020204" pitchFamily="34" charset="-122"/>
              </a:rPr>
              <a:t>（注入）</a:t>
            </a:r>
            <a:r>
              <a:rPr lang="zh-CN" altLang="en-US" b="1" dirty="0">
                <a:solidFill>
                  <a:srgbClr val="FF0000"/>
                </a:solidFill>
                <a:effectLst>
                  <a:outerShdw blurRad="38100" dist="38100" dir="2700000" algn="tl">
                    <a:srgbClr val="C0C0C0"/>
                  </a:outerShdw>
                </a:effectLst>
                <a:ea typeface="微软雅黑" panose="020B0503020204020204" pitchFamily="34" charset="-122"/>
              </a:rPr>
              <a:t>防御基本方法</a:t>
            </a:r>
            <a:endParaRPr lang="en-US" altLang="zh-CN" b="1" dirty="0">
              <a:effectLst>
                <a:outerShdw blurRad="38100" dist="38100" dir="2700000" algn="tl">
                  <a:srgbClr val="C0C0C0"/>
                </a:outerShdw>
              </a:effectLst>
              <a:ea typeface="微软雅黑" panose="020B0503020204020204" pitchFamily="34" charset="-122"/>
            </a:endParaRPr>
          </a:p>
          <a:p>
            <a:pPr eaLnBrk="1" hangingPunct="1">
              <a:defRPr/>
            </a:pPr>
            <a:r>
              <a:rPr lang="zh-CN" altLang="en-US" b="1" dirty="0">
                <a:effectLst>
                  <a:outerShdw blurRad="38100" dist="38100" dir="2700000" algn="tl">
                    <a:srgbClr val="C0C0C0"/>
                  </a:outerShdw>
                </a:effectLst>
                <a:ea typeface="微软雅黑" panose="020B0503020204020204" pitchFamily="34" charset="-122"/>
              </a:rPr>
              <a:t>代码层漏洞防护</a:t>
            </a:r>
            <a:endParaRPr lang="en-US" altLang="zh-CN" b="1" dirty="0">
              <a:effectLst>
                <a:outerShdw blurRad="38100" dist="38100" dir="2700000" algn="tl">
                  <a:srgbClr val="C0C0C0"/>
                </a:outerShdw>
              </a:effectLst>
              <a:ea typeface="微软雅黑" panose="020B0503020204020204" pitchFamily="34" charset="-122"/>
            </a:endParaRPr>
          </a:p>
          <a:p>
            <a:pPr lvl="1" eaLnBrk="1" hangingPunct="1">
              <a:defRPr/>
            </a:pPr>
            <a:r>
              <a:rPr lang="zh-CN" altLang="en-US" sz="2400" b="1" dirty="0">
                <a:effectLst>
                  <a:outerShdw blurRad="38100" dist="38100" dir="2700000" algn="tl">
                    <a:srgbClr val="C0C0C0"/>
                  </a:outerShdw>
                </a:effectLst>
                <a:ea typeface="微软雅黑" panose="020B0503020204020204" pitchFamily="34" charset="-122"/>
              </a:rPr>
              <a:t>加固应用程序服务器和数据库，利用最低权限账户与数据库连接。</a:t>
            </a:r>
          </a:p>
          <a:p>
            <a:pPr lvl="1" eaLnBrk="1" hangingPunct="1">
              <a:defRPr/>
            </a:pPr>
            <a:r>
              <a:rPr lang="en-US" altLang="zh-CN" sz="2400" b="1" dirty="0">
                <a:effectLst>
                  <a:outerShdw blurRad="38100" dist="38100" dir="2700000" algn="tl">
                    <a:srgbClr val="C0C0C0"/>
                  </a:outerShdw>
                </a:effectLst>
                <a:ea typeface="微软雅黑" panose="020B0503020204020204" pitchFamily="34" charset="-122"/>
              </a:rPr>
              <a:t>Web</a:t>
            </a:r>
            <a:r>
              <a:rPr lang="zh-CN" altLang="en-US" sz="2400" b="1" dirty="0">
                <a:effectLst>
                  <a:outerShdw blurRad="38100" dist="38100" dir="2700000" algn="tl">
                    <a:srgbClr val="C0C0C0"/>
                  </a:outerShdw>
                </a:effectLst>
                <a:ea typeface="微软雅黑" panose="020B0503020204020204" pitchFamily="34" charset="-122"/>
              </a:rPr>
              <a:t>安全开发中应当遵循安全规范，例如</a:t>
            </a:r>
            <a:r>
              <a:rPr lang="en-US" altLang="zh-CN" sz="2400" b="1" dirty="0">
                <a:effectLst>
                  <a:outerShdw blurRad="38100" dist="38100" dir="2700000" algn="tl">
                    <a:srgbClr val="C0C0C0"/>
                  </a:outerShdw>
                </a:effectLst>
                <a:ea typeface="微软雅黑" panose="020B0503020204020204" pitchFamily="34" charset="-122"/>
              </a:rPr>
              <a:t>OWASP</a:t>
            </a:r>
            <a:r>
              <a:rPr lang="zh-CN" altLang="en-US" sz="2400" b="1" dirty="0">
                <a:effectLst>
                  <a:outerShdw blurRad="38100" dist="38100" dir="2700000" algn="tl">
                    <a:srgbClr val="C0C0C0"/>
                  </a:outerShdw>
                </a:effectLst>
                <a:ea typeface="微软雅黑" panose="020B0503020204020204" pitchFamily="34" charset="-122"/>
              </a:rPr>
              <a:t>企业安全应用程序接口（</a:t>
            </a:r>
            <a:r>
              <a:rPr lang="en-US" altLang="zh-CN" sz="2400" b="1" dirty="0">
                <a:effectLst>
                  <a:outerShdw blurRad="38100" dist="38100" dir="2700000" algn="tl">
                    <a:srgbClr val="C0C0C0"/>
                  </a:outerShdw>
                </a:effectLst>
                <a:ea typeface="微软雅黑" panose="020B0503020204020204" pitchFamily="34" charset="-122"/>
              </a:rPr>
              <a:t>The OWASP Enterprise Security API</a:t>
            </a:r>
            <a:r>
              <a:rPr lang="zh-CN" altLang="en-US" sz="2400" b="1" dirty="0">
                <a:effectLst>
                  <a:outerShdw blurRad="38100" dist="38100" dir="2700000" algn="tl">
                    <a:srgbClr val="C0C0C0"/>
                  </a:outerShdw>
                </a:effectLst>
                <a:ea typeface="微软雅黑" panose="020B0503020204020204" pitchFamily="34" charset="-122"/>
              </a:rPr>
              <a:t>，</a:t>
            </a:r>
            <a:r>
              <a:rPr lang="en-US" altLang="zh-CN" sz="2400" b="1" dirty="0">
                <a:effectLst>
                  <a:outerShdw blurRad="38100" dist="38100" dir="2700000" algn="tl">
                    <a:srgbClr val="C0C0C0"/>
                  </a:outerShdw>
                </a:effectLst>
                <a:ea typeface="微软雅黑" panose="020B0503020204020204" pitchFamily="34" charset="-122"/>
              </a:rPr>
              <a:t>OWASP ESAPI</a:t>
            </a:r>
            <a:r>
              <a:rPr lang="zh-CN" altLang="en-US" sz="2400" b="1" dirty="0">
                <a:effectLst>
                  <a:outerShdw blurRad="38100" dist="38100" dir="2700000" algn="tl">
                    <a:srgbClr val="C0C0C0"/>
                  </a:outerShdw>
                </a:effectLst>
                <a:ea typeface="微软雅黑" panose="020B0503020204020204" pitchFamily="34" charset="-122"/>
              </a:rPr>
              <a:t>）。</a:t>
            </a:r>
            <a:endParaRPr lang="en-US" altLang="zh-CN" sz="2400" b="1" dirty="0">
              <a:effectLst>
                <a:outerShdw blurRad="38100" dist="38100" dir="2700000" algn="tl">
                  <a:srgbClr val="C0C0C0"/>
                </a:outerShdw>
              </a:effectLst>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47688" y="319088"/>
            <a:ext cx="8139112" cy="563562"/>
          </a:xfrm>
        </p:spPr>
        <p:txBody>
          <a:bodyPr/>
          <a:lstStyle/>
          <a:p>
            <a:pPr algn="l" eaLnBrk="1" hangingPunct="1"/>
            <a:r>
              <a:rPr lang="en-US" altLang="zh-CN" b="1" dirty="0">
                <a:effectLst>
                  <a:outerShdw blurRad="38100" dist="38100" dir="2700000" algn="tl">
                    <a:srgbClr val="000000">
                      <a:alpha val="43137"/>
                    </a:srgbClr>
                  </a:outerShdw>
                </a:effectLst>
                <a:ea typeface="微软雅黑" panose="020B0503020204020204" pitchFamily="34" charset="-122"/>
              </a:rPr>
              <a:t>2. </a:t>
            </a:r>
            <a:r>
              <a:rPr lang="zh-CN" altLang="en-US" b="1" dirty="0">
                <a:effectLst>
                  <a:outerShdw blurRad="38100" dist="38100" dir="2700000" algn="tl">
                    <a:srgbClr val="000000">
                      <a:alpha val="43137"/>
                    </a:srgbClr>
                  </a:outerShdw>
                </a:effectLst>
                <a:ea typeface="微软雅黑" panose="020B0503020204020204" pitchFamily="34" charset="-122"/>
              </a:rPr>
              <a:t>典型的</a:t>
            </a:r>
            <a:r>
              <a:rPr lang="en-US" altLang="zh-CN" b="1" dirty="0">
                <a:effectLst>
                  <a:outerShdw blurRad="38100" dist="38100" dir="2700000" algn="tl">
                    <a:srgbClr val="000000">
                      <a:alpha val="43137"/>
                    </a:srgbClr>
                  </a:outerShdw>
                </a:effectLst>
                <a:ea typeface="微软雅黑" panose="020B0503020204020204" pitchFamily="34" charset="-122"/>
              </a:rPr>
              <a:t>Web</a:t>
            </a:r>
            <a:r>
              <a:rPr lang="zh-CN" altLang="en-US" b="1" dirty="0">
                <a:effectLst>
                  <a:outerShdw blurRad="38100" dist="38100" dir="2700000" algn="tl">
                    <a:srgbClr val="000000">
                      <a:alpha val="43137"/>
                    </a:srgbClr>
                  </a:outerShdw>
                </a:effectLst>
                <a:ea typeface="微软雅黑" panose="020B0503020204020204" pitchFamily="34" charset="-122"/>
              </a:rPr>
              <a:t>安全漏洞</a:t>
            </a:r>
          </a:p>
        </p:txBody>
      </p:sp>
      <p:sp>
        <p:nvSpPr>
          <p:cNvPr id="151555" name="Rectangle 3"/>
          <p:cNvSpPr>
            <a:spLocks noGrp="1" noChangeArrowheads="1"/>
          </p:cNvSpPr>
          <p:nvPr>
            <p:ph type="body" idx="1"/>
          </p:nvPr>
        </p:nvSpPr>
        <p:spPr>
          <a:xfrm>
            <a:off x="457200" y="1052736"/>
            <a:ext cx="8229600" cy="4551784"/>
          </a:xfrm>
        </p:spPr>
        <p:txBody>
          <a:bodyPr/>
          <a:lstStyle/>
          <a:p>
            <a:pPr eaLnBrk="1" hangingPunct="1">
              <a:defRPr/>
            </a:pPr>
            <a:r>
              <a:rPr lang="en-US" altLang="zh-CN" b="1" dirty="0">
                <a:effectLst>
                  <a:outerShdw blurRad="38100" dist="38100" dir="2700000" algn="tl">
                    <a:srgbClr val="C0C0C0"/>
                  </a:outerShdw>
                </a:effectLst>
                <a:ea typeface="微软雅黑" panose="020B0503020204020204" pitchFamily="34" charset="-122"/>
              </a:rPr>
              <a:t>A1</a:t>
            </a:r>
            <a:r>
              <a:rPr lang="zh-CN" altLang="en-US" b="1" dirty="0">
                <a:effectLst>
                  <a:outerShdw blurRad="38100" dist="38100" dir="2700000" algn="tl">
                    <a:srgbClr val="C0C0C0"/>
                  </a:outerShdw>
                </a:effectLst>
                <a:ea typeface="微软雅黑" panose="020B0503020204020204" pitchFamily="34" charset="-122"/>
              </a:rPr>
              <a:t>：</a:t>
            </a:r>
            <a:r>
              <a:rPr lang="en-US" altLang="zh-CN" b="1" dirty="0">
                <a:effectLst>
                  <a:outerShdw blurRad="38100" dist="38100" dir="2700000" algn="tl">
                    <a:srgbClr val="C0C0C0"/>
                  </a:outerShdw>
                </a:effectLst>
                <a:ea typeface="微软雅黑" panose="020B0503020204020204" pitchFamily="34" charset="-122"/>
              </a:rPr>
              <a:t>Injection</a:t>
            </a:r>
            <a:r>
              <a:rPr lang="zh-CN" altLang="en-US" b="1" dirty="0">
                <a:effectLst>
                  <a:outerShdw blurRad="38100" dist="38100" dir="2700000" algn="tl">
                    <a:srgbClr val="C0C0C0"/>
                  </a:outerShdw>
                </a:effectLst>
                <a:ea typeface="微软雅黑" panose="020B0503020204020204" pitchFamily="34" charset="-122"/>
              </a:rPr>
              <a:t>（注入）</a:t>
            </a:r>
            <a:r>
              <a:rPr lang="zh-CN" altLang="en-US" b="1" dirty="0">
                <a:solidFill>
                  <a:srgbClr val="FF0000"/>
                </a:solidFill>
                <a:effectLst>
                  <a:outerShdw blurRad="38100" dist="38100" dir="2700000" algn="tl">
                    <a:srgbClr val="C0C0C0"/>
                  </a:outerShdw>
                </a:effectLst>
                <a:ea typeface="微软雅黑" panose="020B0503020204020204" pitchFamily="34" charset="-122"/>
              </a:rPr>
              <a:t>防御基本方法</a:t>
            </a:r>
            <a:endParaRPr lang="en-US" altLang="zh-CN" b="1" dirty="0">
              <a:effectLst>
                <a:outerShdw blurRad="38100" dist="38100" dir="2700000" algn="tl">
                  <a:srgbClr val="C0C0C0"/>
                </a:outerShdw>
              </a:effectLst>
              <a:ea typeface="微软雅黑" panose="020B0503020204020204" pitchFamily="34" charset="-122"/>
            </a:endParaRPr>
          </a:p>
          <a:p>
            <a:pPr eaLnBrk="1" hangingPunct="1">
              <a:defRPr/>
            </a:pPr>
            <a:r>
              <a:rPr lang="zh-CN" altLang="en-US" b="1" dirty="0">
                <a:effectLst>
                  <a:outerShdw blurRad="38100" dist="38100" dir="2700000" algn="tl">
                    <a:srgbClr val="C0C0C0"/>
                  </a:outerShdw>
                </a:effectLst>
                <a:ea typeface="微软雅黑" panose="020B0503020204020204" pitchFamily="34" charset="-122"/>
              </a:rPr>
              <a:t>使用专业的漏洞扫描工具进行安全性测试</a:t>
            </a:r>
            <a:endParaRPr lang="en-US" altLang="zh-CN" b="1" dirty="0">
              <a:effectLst>
                <a:outerShdw blurRad="38100" dist="38100" dir="2700000" algn="tl">
                  <a:srgbClr val="C0C0C0"/>
                </a:outerShdw>
              </a:effectLst>
              <a:ea typeface="微软雅黑" panose="020B0503020204020204" pitchFamily="34" charset="-122"/>
            </a:endParaRPr>
          </a:p>
          <a:p>
            <a:pPr lvl="1" eaLnBrk="1" hangingPunct="1">
              <a:defRPr/>
            </a:pPr>
            <a:r>
              <a:rPr lang="zh-CN" altLang="en-US" sz="2400" b="1" dirty="0">
                <a:effectLst>
                  <a:outerShdw blurRad="38100" dist="38100" dir="2700000" algn="tl">
                    <a:srgbClr val="C0C0C0"/>
                  </a:outerShdw>
                </a:effectLst>
                <a:ea typeface="微软雅黑" panose="020B0503020204020204" pitchFamily="34" charset="-122"/>
              </a:rPr>
              <a:t>应当在</a:t>
            </a:r>
            <a:r>
              <a:rPr lang="en-US" altLang="zh-CN" sz="2400" b="1" dirty="0">
                <a:effectLst>
                  <a:outerShdw blurRad="38100" dist="38100" dir="2700000" algn="tl">
                    <a:srgbClr val="C0C0C0"/>
                  </a:outerShdw>
                </a:effectLst>
                <a:ea typeface="微软雅黑" panose="020B0503020204020204" pitchFamily="34" charset="-122"/>
              </a:rPr>
              <a:t>Web</a:t>
            </a:r>
            <a:r>
              <a:rPr lang="zh-CN" altLang="en-US" sz="2400" b="1" dirty="0">
                <a:effectLst>
                  <a:outerShdw blurRad="38100" dist="38100" dir="2700000" algn="tl">
                    <a:srgbClr val="C0C0C0"/>
                  </a:outerShdw>
                </a:effectLst>
                <a:ea typeface="微软雅黑" panose="020B0503020204020204" pitchFamily="34" charset="-122"/>
              </a:rPr>
              <a:t>应用程序开发过程的所有阶段实施代码的安全检查，在开发和部署</a:t>
            </a:r>
            <a:r>
              <a:rPr lang="en-US" altLang="zh-CN" sz="2400" b="1" dirty="0">
                <a:effectLst>
                  <a:outerShdw blurRad="38100" dist="38100" dir="2700000" algn="tl">
                    <a:srgbClr val="C0C0C0"/>
                  </a:outerShdw>
                </a:effectLst>
                <a:ea typeface="微软雅黑" panose="020B0503020204020204" pitchFamily="34" charset="-122"/>
              </a:rPr>
              <a:t>Web</a:t>
            </a:r>
            <a:r>
              <a:rPr lang="zh-CN" altLang="en-US" sz="2400" b="1" dirty="0">
                <a:effectLst>
                  <a:outerShdw blurRad="38100" dist="38100" dir="2700000" algn="tl">
                    <a:srgbClr val="C0C0C0"/>
                  </a:outerShdw>
                </a:effectLst>
                <a:ea typeface="微软雅黑" panose="020B0503020204020204" pitchFamily="34" charset="-122"/>
              </a:rPr>
              <a:t>应用的前后，应利用专业的漏洞扫描工具对网站进行安全性测试，对检测出的</a:t>
            </a:r>
            <a:r>
              <a:rPr lang="en-US" altLang="zh-CN" sz="2400" b="1" dirty="0">
                <a:effectLst>
                  <a:outerShdw blurRad="38100" dist="38100" dir="2700000" algn="tl">
                    <a:srgbClr val="C0C0C0"/>
                  </a:outerShdw>
                </a:effectLst>
                <a:ea typeface="微软雅黑" panose="020B0503020204020204" pitchFamily="34" charset="-122"/>
              </a:rPr>
              <a:t>SQL</a:t>
            </a:r>
            <a:r>
              <a:rPr lang="zh-CN" altLang="en-US" sz="2400" b="1" dirty="0">
                <a:effectLst>
                  <a:outerShdw blurRad="38100" dist="38100" dir="2700000" algn="tl">
                    <a:srgbClr val="C0C0C0"/>
                  </a:outerShdw>
                </a:effectLst>
                <a:ea typeface="微软雅黑" panose="020B0503020204020204" pitchFamily="34" charset="-122"/>
              </a:rPr>
              <a:t>注入漏洞及时修补。。</a:t>
            </a:r>
          </a:p>
          <a:p>
            <a:pPr lvl="1" eaLnBrk="1" hangingPunct="1">
              <a:defRPr/>
            </a:pPr>
            <a:r>
              <a:rPr lang="en-US" altLang="zh-CN" sz="2400" b="1" dirty="0" err="1">
                <a:effectLst>
                  <a:outerShdw blurRad="38100" dist="38100" dir="2700000" algn="tl">
                    <a:srgbClr val="C0C0C0"/>
                  </a:outerShdw>
                </a:effectLst>
                <a:ea typeface="微软雅黑" panose="020B0503020204020204" pitchFamily="34" charset="-122"/>
              </a:rPr>
              <a:t>SQLMap</a:t>
            </a:r>
            <a:r>
              <a:rPr lang="zh-CN" altLang="en-US" sz="2400" b="1" dirty="0">
                <a:effectLst>
                  <a:outerShdw blurRad="38100" dist="38100" dir="2700000" algn="tl">
                    <a:srgbClr val="C0C0C0"/>
                  </a:outerShdw>
                </a:effectLst>
                <a:ea typeface="微软雅黑" panose="020B0503020204020204" pitchFamily="34" charset="-122"/>
              </a:rPr>
              <a:t>（</a:t>
            </a:r>
            <a:r>
              <a:rPr lang="en-US" altLang="zh-CN" sz="2400" b="1" dirty="0">
                <a:effectLst>
                  <a:outerShdw blurRad="38100" dist="38100" dir="2700000" algn="tl">
                    <a:srgbClr val="C0C0C0"/>
                  </a:outerShdw>
                </a:effectLst>
                <a:ea typeface="微软雅黑" panose="020B0503020204020204" pitchFamily="34" charset="-122"/>
              </a:rPr>
              <a:t>http://sqlmap.sourceforge.net</a:t>
            </a:r>
            <a:r>
              <a:rPr lang="zh-CN" altLang="en-US" sz="2400" b="1" dirty="0">
                <a:effectLst>
                  <a:outerShdw blurRad="38100" dist="38100" dir="2700000" algn="tl">
                    <a:srgbClr val="C0C0C0"/>
                  </a:outerShdw>
                </a:effectLst>
                <a:ea typeface="微软雅黑" panose="020B0503020204020204" pitchFamily="34" charset="-122"/>
              </a:rPr>
              <a:t>）</a:t>
            </a:r>
            <a:endParaRPr lang="en-US" altLang="zh-CN" sz="2400" b="1" dirty="0">
              <a:effectLst>
                <a:outerShdw blurRad="38100" dist="38100" dir="2700000" algn="tl">
                  <a:srgbClr val="C0C0C0"/>
                </a:outerShdw>
              </a:effectLst>
              <a:ea typeface="微软雅黑" panose="020B0503020204020204" pitchFamily="34" charset="-122"/>
            </a:endParaRPr>
          </a:p>
          <a:p>
            <a:pPr lvl="1" eaLnBrk="1" hangingPunct="1">
              <a:defRPr/>
            </a:pPr>
            <a:r>
              <a:rPr lang="en-US" altLang="zh-CN" sz="2400" b="1" dirty="0">
                <a:effectLst>
                  <a:outerShdw blurRad="38100" dist="38100" dir="2700000" algn="tl">
                    <a:srgbClr val="C0C0C0"/>
                  </a:outerShdw>
                </a:effectLst>
                <a:ea typeface="微软雅黑" panose="020B0503020204020204" pitchFamily="34" charset="-122"/>
              </a:rPr>
              <a:t>Pangolin</a:t>
            </a:r>
            <a:r>
              <a:rPr lang="zh-CN" altLang="en-US" sz="2400" b="1" dirty="0">
                <a:effectLst>
                  <a:outerShdw blurRad="38100" dist="38100" dir="2700000" algn="tl">
                    <a:srgbClr val="C0C0C0"/>
                  </a:outerShdw>
                </a:effectLst>
                <a:ea typeface="微软雅黑" panose="020B0503020204020204" pitchFamily="34" charset="-122"/>
              </a:rPr>
              <a:t>（中文译名“穿山甲”）</a:t>
            </a:r>
            <a:endParaRPr lang="en-US" altLang="zh-CN" sz="2400" b="1" dirty="0">
              <a:effectLst>
                <a:outerShdw blurRad="38100" dist="38100" dir="2700000" algn="tl">
                  <a:srgbClr val="C0C0C0"/>
                </a:outerShdw>
              </a:effectLst>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algn="l" eaLnBrk="1" hangingPunct="1"/>
            <a:r>
              <a:rPr lang="zh-CN" altLang="en-US" b="1" dirty="0">
                <a:effectLst>
                  <a:outerShdw blurRad="38100" dist="38100" dir="2700000" algn="tl">
                    <a:srgbClr val="000000">
                      <a:alpha val="43137"/>
                    </a:srgbClr>
                  </a:outerShdw>
                </a:effectLst>
                <a:ea typeface="微软雅黑" panose="020B0503020204020204" pitchFamily="34" charset="-122"/>
              </a:rPr>
              <a:t>本讲要点</a:t>
            </a:r>
            <a:endParaRPr lang="zh-CN" altLang="zh-CN" b="1" dirty="0">
              <a:effectLst>
                <a:outerShdw blurRad="38100" dist="38100" dir="2700000" algn="tl">
                  <a:srgbClr val="000000">
                    <a:alpha val="43137"/>
                  </a:srgbClr>
                </a:outerShdw>
              </a:effectLst>
              <a:ea typeface="微软雅黑" panose="020B0503020204020204" pitchFamily="34" charset="-122"/>
            </a:endParaRPr>
          </a:p>
        </p:txBody>
      </p:sp>
      <p:sp>
        <p:nvSpPr>
          <p:cNvPr id="151555" name="Rectangle 3"/>
          <p:cNvSpPr>
            <a:spLocks noGrp="1" noChangeArrowheads="1"/>
          </p:cNvSpPr>
          <p:nvPr>
            <p:ph type="body" idx="1"/>
          </p:nvPr>
        </p:nvSpPr>
        <p:spPr>
          <a:xfrm>
            <a:off x="457200" y="1153108"/>
            <a:ext cx="8229600" cy="4551784"/>
          </a:xfrm>
        </p:spPr>
        <p:txBody>
          <a:bodyPr/>
          <a:lstStyle/>
          <a:p>
            <a:pPr eaLnBrk="1" hangingPunct="1">
              <a:defRPr/>
            </a:pPr>
            <a:r>
              <a:rPr lang="en-US" altLang="zh-CN" b="1" dirty="0">
                <a:effectLst>
                  <a:outerShdw blurRad="38100" dist="38100" dir="2700000" algn="tl">
                    <a:srgbClr val="C0C0C0"/>
                  </a:outerShdw>
                </a:effectLst>
                <a:ea typeface="微软雅黑" panose="020B0503020204020204" pitchFamily="34" charset="-122"/>
              </a:rPr>
              <a:t>1. Web</a:t>
            </a:r>
            <a:r>
              <a:rPr lang="zh-CN" altLang="en-US" b="1" dirty="0">
                <a:effectLst>
                  <a:outerShdw blurRad="38100" dist="38100" dir="2700000" algn="tl">
                    <a:srgbClr val="C0C0C0"/>
                  </a:outerShdw>
                </a:effectLst>
                <a:ea typeface="微软雅黑" panose="020B0503020204020204" pitchFamily="34" charset="-122"/>
              </a:rPr>
              <a:t>基础知识</a:t>
            </a:r>
            <a:endParaRPr lang="en-US" altLang="zh-CN" b="1" dirty="0">
              <a:effectLst>
                <a:outerShdw blurRad="38100" dist="38100" dir="2700000" algn="tl">
                  <a:srgbClr val="C0C0C0"/>
                </a:outerShdw>
              </a:effectLst>
              <a:ea typeface="微软雅黑" panose="020B0503020204020204" pitchFamily="34" charset="-122"/>
            </a:endParaRPr>
          </a:p>
          <a:p>
            <a:pPr eaLnBrk="1" hangingPunct="1">
              <a:defRPr/>
            </a:pPr>
            <a:r>
              <a:rPr lang="en-US" altLang="zh-CN" b="1" dirty="0">
                <a:effectLst>
                  <a:outerShdw blurRad="38100" dist="38100" dir="2700000" algn="tl">
                    <a:srgbClr val="C0C0C0"/>
                  </a:outerShdw>
                </a:effectLst>
                <a:ea typeface="微软雅黑" panose="020B0503020204020204" pitchFamily="34" charset="-122"/>
              </a:rPr>
              <a:t>2. </a:t>
            </a:r>
            <a:r>
              <a:rPr lang="zh-CN" altLang="en-US" b="1" dirty="0">
                <a:effectLst>
                  <a:outerShdw blurRad="38100" dist="38100" dir="2700000" algn="tl">
                    <a:srgbClr val="C0C0C0"/>
                  </a:outerShdw>
                </a:effectLst>
                <a:ea typeface="微软雅黑" panose="020B0503020204020204" pitchFamily="34" charset="-122"/>
              </a:rPr>
              <a:t>典型的</a:t>
            </a:r>
            <a:r>
              <a:rPr lang="en-US" altLang="zh-CN" b="1" dirty="0">
                <a:effectLst>
                  <a:outerShdw blurRad="38100" dist="38100" dir="2700000" algn="tl">
                    <a:srgbClr val="C0C0C0"/>
                  </a:outerShdw>
                </a:effectLst>
                <a:ea typeface="微软雅黑" panose="020B0503020204020204" pitchFamily="34" charset="-122"/>
              </a:rPr>
              <a:t>Web</a:t>
            </a:r>
            <a:r>
              <a:rPr lang="zh-CN" altLang="en-US" b="1" dirty="0">
                <a:effectLst>
                  <a:outerShdw blurRad="38100" dist="38100" dir="2700000" algn="tl">
                    <a:srgbClr val="C0C0C0"/>
                  </a:outerShdw>
                </a:effectLst>
                <a:ea typeface="微软雅黑" panose="020B0503020204020204" pitchFamily="34" charset="-122"/>
              </a:rPr>
              <a:t>安全漏洞</a:t>
            </a:r>
            <a:br>
              <a:rPr lang="en-US" altLang="zh-CN" b="1" dirty="0">
                <a:effectLst>
                  <a:outerShdw blurRad="38100" dist="38100" dir="2700000" algn="tl">
                    <a:srgbClr val="C0C0C0"/>
                  </a:outerShdw>
                </a:effectLst>
                <a:ea typeface="微软雅黑" panose="020B0503020204020204" pitchFamily="34" charset="-122"/>
              </a:rPr>
            </a:br>
            <a:r>
              <a:rPr lang="zh-CN" altLang="en-US" b="1" dirty="0">
                <a:solidFill>
                  <a:srgbClr val="FF0000"/>
                </a:solidFill>
                <a:effectLst>
                  <a:outerShdw blurRad="38100" dist="38100" dir="2700000" algn="tl">
                    <a:srgbClr val="C0C0C0"/>
                  </a:outerShdw>
                </a:effectLst>
                <a:ea typeface="微软雅黑" panose="020B0503020204020204" pitchFamily="34" charset="-122"/>
              </a:rPr>
              <a:t>（根据</a:t>
            </a:r>
            <a:r>
              <a:rPr lang="en-US" altLang="zh-CN" b="1" dirty="0">
                <a:solidFill>
                  <a:srgbClr val="FF0000"/>
                </a:solidFill>
                <a:effectLst>
                  <a:outerShdw blurRad="38100" dist="38100" dir="2700000" algn="tl">
                    <a:srgbClr val="C0C0C0"/>
                  </a:outerShdw>
                </a:effectLst>
                <a:ea typeface="微软雅黑" panose="020B0503020204020204" pitchFamily="34" charset="-122"/>
              </a:rPr>
              <a:t>2017</a:t>
            </a:r>
            <a:r>
              <a:rPr lang="zh-CN" altLang="en-US" b="1" dirty="0">
                <a:solidFill>
                  <a:srgbClr val="FF0000"/>
                </a:solidFill>
                <a:effectLst>
                  <a:outerShdw blurRad="38100" dist="38100" dir="2700000" algn="tl">
                    <a:srgbClr val="C0C0C0"/>
                  </a:outerShdw>
                </a:effectLst>
                <a:ea typeface="微软雅黑" panose="020B0503020204020204" pitchFamily="34" charset="-122"/>
              </a:rPr>
              <a:t>、</a:t>
            </a:r>
            <a:r>
              <a:rPr lang="en-US" altLang="zh-CN" b="1" dirty="0">
                <a:solidFill>
                  <a:srgbClr val="FF0000"/>
                </a:solidFill>
                <a:effectLst>
                  <a:outerShdw blurRad="38100" dist="38100" dir="2700000" algn="tl">
                    <a:srgbClr val="C0C0C0"/>
                  </a:outerShdw>
                </a:effectLst>
                <a:ea typeface="微软雅黑" panose="020B0503020204020204" pitchFamily="34" charset="-122"/>
              </a:rPr>
              <a:t>2021</a:t>
            </a:r>
            <a:r>
              <a:rPr lang="zh-CN" altLang="en-US" b="1" dirty="0">
                <a:solidFill>
                  <a:srgbClr val="FF0000"/>
                </a:solidFill>
                <a:effectLst>
                  <a:outerShdw blurRad="38100" dist="38100" dir="2700000" algn="tl">
                    <a:srgbClr val="C0C0C0"/>
                  </a:outerShdw>
                </a:effectLst>
                <a:ea typeface="微软雅黑" panose="020B0503020204020204" pitchFamily="34" charset="-122"/>
              </a:rPr>
              <a:t>版</a:t>
            </a:r>
            <a:r>
              <a:rPr lang="en-US" altLang="zh-CN" b="1" dirty="0">
                <a:solidFill>
                  <a:srgbClr val="FF0000"/>
                </a:solidFill>
                <a:effectLst>
                  <a:outerShdw blurRad="38100" dist="38100" dir="2700000" algn="tl">
                    <a:srgbClr val="C0C0C0"/>
                  </a:outerShdw>
                </a:effectLst>
                <a:ea typeface="微软雅黑" panose="020B0503020204020204" pitchFamily="34" charset="-122"/>
              </a:rPr>
              <a:t>OWASP Top 10</a:t>
            </a:r>
            <a:r>
              <a:rPr lang="zh-CN" altLang="en-US" b="1" dirty="0">
                <a:solidFill>
                  <a:srgbClr val="FF0000"/>
                </a:solidFill>
                <a:effectLst>
                  <a:outerShdw blurRad="38100" dist="38100" dir="2700000" algn="tl">
                    <a:srgbClr val="C0C0C0"/>
                  </a:outerShdw>
                </a:effectLst>
                <a:ea typeface="微软雅黑" panose="020B0503020204020204" pitchFamily="34" charset="-122"/>
              </a:rPr>
              <a:t>修改）</a:t>
            </a:r>
            <a:endParaRPr lang="en-US" altLang="zh-CN" b="1" dirty="0">
              <a:solidFill>
                <a:srgbClr val="FF0000"/>
              </a:solidFill>
              <a:effectLst>
                <a:outerShdw blurRad="38100" dist="38100" dir="2700000" algn="tl">
                  <a:srgbClr val="C0C0C0"/>
                </a:outerShdw>
              </a:effectLst>
              <a:ea typeface="微软雅黑" panose="020B0503020204020204" pitchFamily="34" charset="-122"/>
            </a:endParaRPr>
          </a:p>
          <a:p>
            <a:pPr eaLnBrk="1" hangingPunct="1">
              <a:defRPr/>
            </a:pPr>
            <a:r>
              <a:rPr lang="en-US" altLang="zh-CN" b="1" dirty="0">
                <a:effectLst>
                  <a:outerShdw blurRad="38100" dist="38100" dir="2700000" algn="tl">
                    <a:srgbClr val="C0C0C0"/>
                  </a:outerShdw>
                </a:effectLst>
                <a:ea typeface="微软雅黑" panose="020B0503020204020204" pitchFamily="34" charset="-122"/>
              </a:rPr>
              <a:t>3. </a:t>
            </a:r>
            <a:r>
              <a:rPr lang="zh-CN" altLang="en-US" b="1" dirty="0">
                <a:effectLst>
                  <a:outerShdw blurRad="38100" dist="38100" dir="2700000" algn="tl">
                    <a:srgbClr val="C0C0C0"/>
                  </a:outerShdw>
                </a:effectLst>
                <a:ea typeface="微软雅黑" panose="020B0503020204020204" pitchFamily="34" charset="-122"/>
              </a:rPr>
              <a:t>对策</a:t>
            </a:r>
            <a:endParaRPr lang="en-US" altLang="zh-CN" b="1" dirty="0">
              <a:effectLst>
                <a:outerShdw blurRad="38100" dist="38100" dir="2700000" algn="tl">
                  <a:srgbClr val="C0C0C0"/>
                </a:outerShdw>
              </a:effectLst>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47688" y="319088"/>
            <a:ext cx="8139112" cy="563562"/>
          </a:xfrm>
        </p:spPr>
        <p:txBody>
          <a:bodyPr/>
          <a:lstStyle/>
          <a:p>
            <a:pPr algn="l" eaLnBrk="1" hangingPunct="1"/>
            <a:r>
              <a:rPr lang="en-US" altLang="zh-CN" b="1" dirty="0">
                <a:effectLst>
                  <a:outerShdw blurRad="38100" dist="38100" dir="2700000" algn="tl">
                    <a:srgbClr val="000000">
                      <a:alpha val="43137"/>
                    </a:srgbClr>
                  </a:outerShdw>
                </a:effectLst>
                <a:ea typeface="微软雅黑" panose="020B0503020204020204" pitchFamily="34" charset="-122"/>
              </a:rPr>
              <a:t>2. </a:t>
            </a:r>
            <a:r>
              <a:rPr lang="zh-CN" altLang="en-US" b="1" dirty="0">
                <a:effectLst>
                  <a:outerShdw blurRad="38100" dist="38100" dir="2700000" algn="tl">
                    <a:srgbClr val="000000">
                      <a:alpha val="43137"/>
                    </a:srgbClr>
                  </a:outerShdw>
                </a:effectLst>
                <a:ea typeface="微软雅黑" panose="020B0503020204020204" pitchFamily="34" charset="-122"/>
              </a:rPr>
              <a:t>典型的</a:t>
            </a:r>
            <a:r>
              <a:rPr lang="en-US" altLang="zh-CN" b="1" dirty="0">
                <a:effectLst>
                  <a:outerShdw blurRad="38100" dist="38100" dir="2700000" algn="tl">
                    <a:srgbClr val="000000">
                      <a:alpha val="43137"/>
                    </a:srgbClr>
                  </a:outerShdw>
                </a:effectLst>
                <a:ea typeface="微软雅黑" panose="020B0503020204020204" pitchFamily="34" charset="-122"/>
              </a:rPr>
              <a:t>Web</a:t>
            </a:r>
            <a:r>
              <a:rPr lang="zh-CN" altLang="en-US" b="1" dirty="0">
                <a:effectLst>
                  <a:outerShdw blurRad="38100" dist="38100" dir="2700000" algn="tl">
                    <a:srgbClr val="000000">
                      <a:alpha val="43137"/>
                    </a:srgbClr>
                  </a:outerShdw>
                </a:effectLst>
                <a:ea typeface="微软雅黑" panose="020B0503020204020204" pitchFamily="34" charset="-122"/>
              </a:rPr>
              <a:t>安全漏洞</a:t>
            </a:r>
          </a:p>
        </p:txBody>
      </p:sp>
      <p:sp>
        <p:nvSpPr>
          <p:cNvPr id="151555" name="Rectangle 3"/>
          <p:cNvSpPr>
            <a:spLocks noGrp="1" noChangeArrowheads="1"/>
          </p:cNvSpPr>
          <p:nvPr>
            <p:ph type="body" idx="1"/>
          </p:nvPr>
        </p:nvSpPr>
        <p:spPr>
          <a:xfrm>
            <a:off x="457200" y="1052736"/>
            <a:ext cx="8229600" cy="4551784"/>
          </a:xfrm>
        </p:spPr>
        <p:txBody>
          <a:bodyPr/>
          <a:lstStyle/>
          <a:p>
            <a:pPr eaLnBrk="1" hangingPunct="1">
              <a:defRPr/>
            </a:pPr>
            <a:r>
              <a:rPr lang="en-US" altLang="zh-CN" b="1" dirty="0">
                <a:effectLst>
                  <a:outerShdw blurRad="38100" dist="38100" dir="2700000" algn="tl">
                    <a:srgbClr val="C0C0C0"/>
                  </a:outerShdw>
                </a:effectLst>
                <a:ea typeface="微软雅黑" panose="020B0503020204020204" pitchFamily="34" charset="-122"/>
              </a:rPr>
              <a:t>OWASP Top 10-2017</a:t>
            </a:r>
            <a:endParaRPr lang="zh-CN" altLang="en-US" b="1" dirty="0">
              <a:effectLst>
                <a:outerShdw blurRad="38100" dist="38100" dir="2700000" algn="tl">
                  <a:srgbClr val="C0C0C0"/>
                </a:outerShdw>
              </a:effectLst>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521048" y="1747626"/>
            <a:ext cx="8377846" cy="40269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47688" y="319088"/>
            <a:ext cx="8139112" cy="563562"/>
          </a:xfrm>
        </p:spPr>
        <p:txBody>
          <a:bodyPr/>
          <a:lstStyle/>
          <a:p>
            <a:pPr algn="l" eaLnBrk="1" hangingPunct="1"/>
            <a:r>
              <a:rPr lang="en-US" altLang="zh-CN" b="1" dirty="0">
                <a:effectLst>
                  <a:outerShdw blurRad="38100" dist="38100" dir="2700000" algn="tl">
                    <a:srgbClr val="000000">
                      <a:alpha val="43137"/>
                    </a:srgbClr>
                  </a:outerShdw>
                </a:effectLst>
                <a:ea typeface="微软雅黑" panose="020B0503020204020204" pitchFamily="34" charset="-122"/>
              </a:rPr>
              <a:t>2. </a:t>
            </a:r>
            <a:r>
              <a:rPr lang="zh-CN" altLang="en-US" b="1" dirty="0">
                <a:effectLst>
                  <a:outerShdw blurRad="38100" dist="38100" dir="2700000" algn="tl">
                    <a:srgbClr val="000000">
                      <a:alpha val="43137"/>
                    </a:srgbClr>
                  </a:outerShdw>
                </a:effectLst>
                <a:ea typeface="微软雅黑" panose="020B0503020204020204" pitchFamily="34" charset="-122"/>
              </a:rPr>
              <a:t>典型的</a:t>
            </a:r>
            <a:r>
              <a:rPr lang="en-US" altLang="zh-CN" b="1" dirty="0">
                <a:effectLst>
                  <a:outerShdw blurRad="38100" dist="38100" dir="2700000" algn="tl">
                    <a:srgbClr val="000000">
                      <a:alpha val="43137"/>
                    </a:srgbClr>
                  </a:outerShdw>
                </a:effectLst>
                <a:ea typeface="微软雅黑" panose="020B0503020204020204" pitchFamily="34" charset="-122"/>
              </a:rPr>
              <a:t>Web</a:t>
            </a:r>
            <a:r>
              <a:rPr lang="zh-CN" altLang="en-US" b="1" dirty="0">
                <a:effectLst>
                  <a:outerShdw blurRad="38100" dist="38100" dir="2700000" algn="tl">
                    <a:srgbClr val="000000">
                      <a:alpha val="43137"/>
                    </a:srgbClr>
                  </a:outerShdw>
                </a:effectLst>
                <a:ea typeface="微软雅黑" panose="020B0503020204020204" pitchFamily="34" charset="-122"/>
              </a:rPr>
              <a:t>安全漏洞</a:t>
            </a:r>
          </a:p>
        </p:txBody>
      </p:sp>
      <p:sp>
        <p:nvSpPr>
          <p:cNvPr id="151555" name="Rectangle 3"/>
          <p:cNvSpPr>
            <a:spLocks noGrp="1" noChangeArrowheads="1"/>
          </p:cNvSpPr>
          <p:nvPr>
            <p:ph type="body" idx="1"/>
          </p:nvPr>
        </p:nvSpPr>
        <p:spPr>
          <a:xfrm>
            <a:off x="457200" y="1052736"/>
            <a:ext cx="8229600" cy="4551784"/>
          </a:xfrm>
        </p:spPr>
        <p:txBody>
          <a:bodyPr/>
          <a:lstStyle/>
          <a:p>
            <a:pPr eaLnBrk="1" hangingPunct="1">
              <a:defRPr/>
            </a:pPr>
            <a:r>
              <a:rPr lang="en-US" altLang="zh-CN" b="1" dirty="0">
                <a:effectLst>
                  <a:outerShdw blurRad="38100" dist="38100" dir="2700000" algn="tl">
                    <a:srgbClr val="C0C0C0"/>
                  </a:outerShdw>
                </a:effectLst>
                <a:ea typeface="微软雅黑" panose="020B0503020204020204" pitchFamily="34" charset="-122"/>
              </a:rPr>
              <a:t>OWASP Top 10-2017</a:t>
            </a:r>
            <a:endParaRPr lang="zh-CN" altLang="en-US" b="1" dirty="0">
              <a:effectLst>
                <a:outerShdw blurRad="38100" dist="38100" dir="2700000" algn="tl">
                  <a:srgbClr val="C0C0C0"/>
                </a:outerShdw>
              </a:effectLst>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547688" y="2398843"/>
            <a:ext cx="8532440" cy="206031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47688" y="319088"/>
            <a:ext cx="8139112" cy="563562"/>
          </a:xfrm>
        </p:spPr>
        <p:txBody>
          <a:bodyPr/>
          <a:lstStyle/>
          <a:p>
            <a:pPr algn="l" eaLnBrk="1" hangingPunct="1"/>
            <a:r>
              <a:rPr lang="en-US" altLang="zh-CN" b="1" dirty="0">
                <a:effectLst>
                  <a:outerShdw blurRad="38100" dist="38100" dir="2700000" algn="tl">
                    <a:srgbClr val="000000">
                      <a:alpha val="43137"/>
                    </a:srgbClr>
                  </a:outerShdw>
                </a:effectLst>
                <a:ea typeface="微软雅黑" panose="020B0503020204020204" pitchFamily="34" charset="-122"/>
              </a:rPr>
              <a:t>2. </a:t>
            </a:r>
            <a:r>
              <a:rPr lang="zh-CN" altLang="en-US" b="1" dirty="0">
                <a:effectLst>
                  <a:outerShdw blurRad="38100" dist="38100" dir="2700000" algn="tl">
                    <a:srgbClr val="000000">
                      <a:alpha val="43137"/>
                    </a:srgbClr>
                  </a:outerShdw>
                </a:effectLst>
                <a:ea typeface="微软雅黑" panose="020B0503020204020204" pitchFamily="34" charset="-122"/>
              </a:rPr>
              <a:t>典型的</a:t>
            </a:r>
            <a:r>
              <a:rPr lang="en-US" altLang="zh-CN" b="1" dirty="0">
                <a:effectLst>
                  <a:outerShdw blurRad="38100" dist="38100" dir="2700000" algn="tl">
                    <a:srgbClr val="000000">
                      <a:alpha val="43137"/>
                    </a:srgbClr>
                  </a:outerShdw>
                </a:effectLst>
                <a:ea typeface="微软雅黑" panose="020B0503020204020204" pitchFamily="34" charset="-122"/>
              </a:rPr>
              <a:t>Web</a:t>
            </a:r>
            <a:r>
              <a:rPr lang="zh-CN" altLang="en-US" b="1" dirty="0">
                <a:effectLst>
                  <a:outerShdw blurRad="38100" dist="38100" dir="2700000" algn="tl">
                    <a:srgbClr val="000000">
                      <a:alpha val="43137"/>
                    </a:srgbClr>
                  </a:outerShdw>
                </a:effectLst>
                <a:ea typeface="微软雅黑" panose="020B0503020204020204" pitchFamily="34" charset="-122"/>
              </a:rPr>
              <a:t>安全漏洞</a:t>
            </a:r>
          </a:p>
        </p:txBody>
      </p:sp>
      <p:pic>
        <p:nvPicPr>
          <p:cNvPr id="2" name="图片 1"/>
          <p:cNvPicPr>
            <a:picLocks noChangeAspect="1"/>
          </p:cNvPicPr>
          <p:nvPr/>
        </p:nvPicPr>
        <p:blipFill>
          <a:blip r:embed="rId3"/>
          <a:stretch>
            <a:fillRect/>
          </a:stretch>
        </p:blipFill>
        <p:spPr>
          <a:xfrm>
            <a:off x="557293" y="1628800"/>
            <a:ext cx="8408153" cy="378788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47688" y="319088"/>
            <a:ext cx="8139112" cy="563562"/>
          </a:xfrm>
        </p:spPr>
        <p:txBody>
          <a:bodyPr/>
          <a:lstStyle/>
          <a:p>
            <a:pPr algn="l" eaLnBrk="1" hangingPunct="1"/>
            <a:r>
              <a:rPr lang="en-US" altLang="zh-CN" b="1" dirty="0">
                <a:effectLst>
                  <a:outerShdw blurRad="38100" dist="38100" dir="2700000" algn="tl">
                    <a:srgbClr val="000000">
                      <a:alpha val="43137"/>
                    </a:srgbClr>
                  </a:outerShdw>
                </a:effectLst>
                <a:ea typeface="微软雅黑" panose="020B0503020204020204" pitchFamily="34" charset="-122"/>
              </a:rPr>
              <a:t>2. </a:t>
            </a:r>
            <a:r>
              <a:rPr lang="zh-CN" altLang="en-US" b="1" dirty="0">
                <a:effectLst>
                  <a:outerShdw blurRad="38100" dist="38100" dir="2700000" algn="tl">
                    <a:srgbClr val="000000">
                      <a:alpha val="43137"/>
                    </a:srgbClr>
                  </a:outerShdw>
                </a:effectLst>
                <a:ea typeface="微软雅黑" panose="020B0503020204020204" pitchFamily="34" charset="-122"/>
              </a:rPr>
              <a:t>典型的</a:t>
            </a:r>
            <a:r>
              <a:rPr lang="en-US" altLang="zh-CN" b="1" dirty="0">
                <a:effectLst>
                  <a:outerShdw blurRad="38100" dist="38100" dir="2700000" algn="tl">
                    <a:srgbClr val="000000">
                      <a:alpha val="43137"/>
                    </a:srgbClr>
                  </a:outerShdw>
                </a:effectLst>
                <a:ea typeface="微软雅黑" panose="020B0503020204020204" pitchFamily="34" charset="-122"/>
              </a:rPr>
              <a:t>Web</a:t>
            </a:r>
            <a:r>
              <a:rPr lang="zh-CN" altLang="en-US" b="1" dirty="0">
                <a:effectLst>
                  <a:outerShdw blurRad="38100" dist="38100" dir="2700000" algn="tl">
                    <a:srgbClr val="000000">
                      <a:alpha val="43137"/>
                    </a:srgbClr>
                  </a:outerShdw>
                </a:effectLst>
                <a:ea typeface="微软雅黑" panose="020B0503020204020204" pitchFamily="34" charset="-122"/>
              </a:rPr>
              <a:t>安全漏洞</a:t>
            </a:r>
          </a:p>
        </p:txBody>
      </p:sp>
      <p:pic>
        <p:nvPicPr>
          <p:cNvPr id="3" name="图片 2"/>
          <p:cNvPicPr>
            <a:picLocks noChangeAspect="1"/>
          </p:cNvPicPr>
          <p:nvPr/>
        </p:nvPicPr>
        <p:blipFill>
          <a:blip r:embed="rId3"/>
          <a:stretch>
            <a:fillRect/>
          </a:stretch>
        </p:blipFill>
        <p:spPr>
          <a:xfrm>
            <a:off x="547688" y="1955310"/>
            <a:ext cx="8388424" cy="3928623"/>
          </a:xfrm>
          <a:prstGeom prst="rect">
            <a:avLst/>
          </a:prstGeom>
        </p:spPr>
      </p:pic>
      <p:pic>
        <p:nvPicPr>
          <p:cNvPr id="4" name="图片 3"/>
          <p:cNvPicPr>
            <a:picLocks noChangeAspect="1"/>
          </p:cNvPicPr>
          <p:nvPr/>
        </p:nvPicPr>
        <p:blipFill>
          <a:blip r:embed="rId4"/>
          <a:stretch>
            <a:fillRect/>
          </a:stretch>
        </p:blipFill>
        <p:spPr>
          <a:xfrm>
            <a:off x="547688" y="1268760"/>
            <a:ext cx="1880245" cy="69906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47688" y="319088"/>
            <a:ext cx="8139112" cy="563562"/>
          </a:xfrm>
        </p:spPr>
        <p:txBody>
          <a:bodyPr/>
          <a:lstStyle/>
          <a:p>
            <a:pPr algn="l" eaLnBrk="1" hangingPunct="1"/>
            <a:r>
              <a:rPr lang="en-US" altLang="zh-CN" b="1" dirty="0">
                <a:effectLst>
                  <a:outerShdw blurRad="38100" dist="38100" dir="2700000" algn="tl">
                    <a:srgbClr val="000000">
                      <a:alpha val="43137"/>
                    </a:srgbClr>
                  </a:outerShdw>
                </a:effectLst>
                <a:ea typeface="微软雅黑" panose="020B0503020204020204" pitchFamily="34" charset="-122"/>
              </a:rPr>
              <a:t>2. </a:t>
            </a:r>
            <a:r>
              <a:rPr lang="zh-CN" altLang="en-US" b="1" dirty="0">
                <a:effectLst>
                  <a:outerShdw blurRad="38100" dist="38100" dir="2700000" algn="tl">
                    <a:srgbClr val="000000">
                      <a:alpha val="43137"/>
                    </a:srgbClr>
                  </a:outerShdw>
                </a:effectLst>
                <a:ea typeface="微软雅黑" panose="020B0503020204020204" pitchFamily="34" charset="-122"/>
              </a:rPr>
              <a:t>典型的</a:t>
            </a:r>
            <a:r>
              <a:rPr lang="en-US" altLang="zh-CN" b="1" dirty="0">
                <a:effectLst>
                  <a:outerShdw blurRad="38100" dist="38100" dir="2700000" algn="tl">
                    <a:srgbClr val="000000">
                      <a:alpha val="43137"/>
                    </a:srgbClr>
                  </a:outerShdw>
                </a:effectLst>
                <a:ea typeface="微软雅黑" panose="020B0503020204020204" pitchFamily="34" charset="-122"/>
              </a:rPr>
              <a:t>Web</a:t>
            </a:r>
            <a:r>
              <a:rPr lang="zh-CN" altLang="en-US" b="1" dirty="0">
                <a:effectLst>
                  <a:outerShdw blurRad="38100" dist="38100" dir="2700000" algn="tl">
                    <a:srgbClr val="000000">
                      <a:alpha val="43137"/>
                    </a:srgbClr>
                  </a:outerShdw>
                </a:effectLst>
                <a:ea typeface="微软雅黑" panose="020B0503020204020204" pitchFamily="34" charset="-122"/>
              </a:rPr>
              <a:t>安全漏洞</a:t>
            </a:r>
          </a:p>
        </p:txBody>
      </p:sp>
      <p:pic>
        <p:nvPicPr>
          <p:cNvPr id="2" name="图片 1"/>
          <p:cNvPicPr>
            <a:picLocks noChangeAspect="1"/>
          </p:cNvPicPr>
          <p:nvPr/>
        </p:nvPicPr>
        <p:blipFill>
          <a:blip r:embed="rId2"/>
          <a:stretch>
            <a:fillRect/>
          </a:stretch>
        </p:blipFill>
        <p:spPr>
          <a:xfrm>
            <a:off x="548974" y="1967825"/>
            <a:ext cx="8316416" cy="3392767"/>
          </a:xfrm>
          <a:prstGeom prst="rect">
            <a:avLst/>
          </a:prstGeom>
        </p:spPr>
      </p:pic>
      <p:pic>
        <p:nvPicPr>
          <p:cNvPr id="5" name="图片 4"/>
          <p:cNvPicPr>
            <a:picLocks noChangeAspect="1"/>
          </p:cNvPicPr>
          <p:nvPr/>
        </p:nvPicPr>
        <p:blipFill>
          <a:blip r:embed="rId3"/>
          <a:stretch>
            <a:fillRect/>
          </a:stretch>
        </p:blipFill>
        <p:spPr>
          <a:xfrm>
            <a:off x="547688" y="1268760"/>
            <a:ext cx="1880245" cy="69906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47688" y="319088"/>
            <a:ext cx="8139112" cy="563562"/>
          </a:xfrm>
        </p:spPr>
        <p:txBody>
          <a:bodyPr/>
          <a:lstStyle/>
          <a:p>
            <a:pPr algn="l" eaLnBrk="1" hangingPunct="1"/>
            <a:r>
              <a:rPr lang="en-US" altLang="zh-CN" b="1" dirty="0">
                <a:effectLst>
                  <a:outerShdw blurRad="38100" dist="38100" dir="2700000" algn="tl">
                    <a:srgbClr val="000000">
                      <a:alpha val="43137"/>
                    </a:srgbClr>
                  </a:outerShdw>
                </a:effectLst>
                <a:ea typeface="微软雅黑" panose="020B0503020204020204" pitchFamily="34" charset="-122"/>
              </a:rPr>
              <a:t>2. </a:t>
            </a:r>
            <a:r>
              <a:rPr lang="zh-CN" altLang="en-US" b="1" dirty="0">
                <a:effectLst>
                  <a:outerShdw blurRad="38100" dist="38100" dir="2700000" algn="tl">
                    <a:srgbClr val="000000">
                      <a:alpha val="43137"/>
                    </a:srgbClr>
                  </a:outerShdw>
                </a:effectLst>
                <a:ea typeface="微软雅黑" panose="020B0503020204020204" pitchFamily="34" charset="-122"/>
              </a:rPr>
              <a:t>典型的</a:t>
            </a:r>
            <a:r>
              <a:rPr lang="en-US" altLang="zh-CN" b="1" dirty="0">
                <a:effectLst>
                  <a:outerShdw blurRad="38100" dist="38100" dir="2700000" algn="tl">
                    <a:srgbClr val="000000">
                      <a:alpha val="43137"/>
                    </a:srgbClr>
                  </a:outerShdw>
                </a:effectLst>
                <a:ea typeface="微软雅黑" panose="020B0503020204020204" pitchFamily="34" charset="-122"/>
              </a:rPr>
              <a:t>Web</a:t>
            </a:r>
            <a:r>
              <a:rPr lang="zh-CN" altLang="en-US" b="1" dirty="0">
                <a:effectLst>
                  <a:outerShdw blurRad="38100" dist="38100" dir="2700000" algn="tl">
                    <a:srgbClr val="000000">
                      <a:alpha val="43137"/>
                    </a:srgbClr>
                  </a:outerShdw>
                </a:effectLst>
                <a:ea typeface="微软雅黑" panose="020B0503020204020204" pitchFamily="34" charset="-122"/>
              </a:rPr>
              <a:t>安全漏洞</a:t>
            </a:r>
          </a:p>
        </p:txBody>
      </p:sp>
      <p:pic>
        <p:nvPicPr>
          <p:cNvPr id="3" name="图片 2"/>
          <p:cNvPicPr>
            <a:picLocks noChangeAspect="1"/>
          </p:cNvPicPr>
          <p:nvPr/>
        </p:nvPicPr>
        <p:blipFill>
          <a:blip r:embed="rId2"/>
          <a:stretch>
            <a:fillRect/>
          </a:stretch>
        </p:blipFill>
        <p:spPr>
          <a:xfrm>
            <a:off x="570954" y="1556792"/>
            <a:ext cx="8147248" cy="365961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47688" y="319088"/>
            <a:ext cx="8139112" cy="563562"/>
          </a:xfrm>
        </p:spPr>
        <p:txBody>
          <a:bodyPr/>
          <a:lstStyle/>
          <a:p>
            <a:pPr algn="l" eaLnBrk="1" hangingPunct="1"/>
            <a:r>
              <a:rPr lang="en-US" altLang="zh-CN" b="1" dirty="0">
                <a:effectLst>
                  <a:outerShdw blurRad="38100" dist="38100" dir="2700000" algn="tl">
                    <a:srgbClr val="000000">
                      <a:alpha val="43137"/>
                    </a:srgbClr>
                  </a:outerShdw>
                </a:effectLst>
                <a:ea typeface="微软雅黑" panose="020B0503020204020204" pitchFamily="34" charset="-122"/>
              </a:rPr>
              <a:t>2. </a:t>
            </a:r>
            <a:r>
              <a:rPr lang="zh-CN" altLang="en-US" b="1" dirty="0">
                <a:effectLst>
                  <a:outerShdw blurRad="38100" dist="38100" dir="2700000" algn="tl">
                    <a:srgbClr val="000000">
                      <a:alpha val="43137"/>
                    </a:srgbClr>
                  </a:outerShdw>
                </a:effectLst>
                <a:ea typeface="微软雅黑" panose="020B0503020204020204" pitchFamily="34" charset="-122"/>
              </a:rPr>
              <a:t>典型的</a:t>
            </a:r>
            <a:r>
              <a:rPr lang="en-US" altLang="zh-CN" b="1" dirty="0">
                <a:effectLst>
                  <a:outerShdw blurRad="38100" dist="38100" dir="2700000" algn="tl">
                    <a:srgbClr val="000000">
                      <a:alpha val="43137"/>
                    </a:srgbClr>
                  </a:outerShdw>
                </a:effectLst>
                <a:ea typeface="微软雅黑" panose="020B0503020204020204" pitchFamily="34" charset="-122"/>
              </a:rPr>
              <a:t>Web</a:t>
            </a:r>
            <a:r>
              <a:rPr lang="zh-CN" altLang="en-US" b="1" dirty="0">
                <a:effectLst>
                  <a:outerShdw blurRad="38100" dist="38100" dir="2700000" algn="tl">
                    <a:srgbClr val="000000">
                      <a:alpha val="43137"/>
                    </a:srgbClr>
                  </a:outerShdw>
                </a:effectLst>
                <a:ea typeface="微软雅黑" panose="020B0503020204020204" pitchFamily="34" charset="-122"/>
              </a:rPr>
              <a:t>安全漏洞</a:t>
            </a:r>
          </a:p>
        </p:txBody>
      </p:sp>
      <p:pic>
        <p:nvPicPr>
          <p:cNvPr id="2" name="图片 1"/>
          <p:cNvPicPr>
            <a:picLocks noChangeAspect="1"/>
          </p:cNvPicPr>
          <p:nvPr/>
        </p:nvPicPr>
        <p:blipFill>
          <a:blip r:embed="rId3"/>
          <a:stretch>
            <a:fillRect/>
          </a:stretch>
        </p:blipFill>
        <p:spPr>
          <a:xfrm>
            <a:off x="611560" y="2060848"/>
            <a:ext cx="8172400" cy="3819931"/>
          </a:xfrm>
          <a:prstGeom prst="rect">
            <a:avLst/>
          </a:prstGeom>
        </p:spPr>
      </p:pic>
      <p:pic>
        <p:nvPicPr>
          <p:cNvPr id="4" name="图片 3"/>
          <p:cNvPicPr>
            <a:picLocks noChangeAspect="1"/>
          </p:cNvPicPr>
          <p:nvPr/>
        </p:nvPicPr>
        <p:blipFill>
          <a:blip r:embed="rId4"/>
          <a:stretch>
            <a:fillRect/>
          </a:stretch>
        </p:blipFill>
        <p:spPr>
          <a:xfrm>
            <a:off x="611560" y="1344339"/>
            <a:ext cx="3395319" cy="71650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47688" y="319088"/>
            <a:ext cx="8139112" cy="563562"/>
          </a:xfrm>
        </p:spPr>
        <p:txBody>
          <a:bodyPr/>
          <a:lstStyle/>
          <a:p>
            <a:pPr algn="l" eaLnBrk="1" hangingPunct="1"/>
            <a:r>
              <a:rPr lang="en-US" altLang="zh-CN" b="1" dirty="0">
                <a:effectLst>
                  <a:outerShdw blurRad="38100" dist="38100" dir="2700000" algn="tl">
                    <a:srgbClr val="000000">
                      <a:alpha val="43137"/>
                    </a:srgbClr>
                  </a:outerShdw>
                </a:effectLst>
                <a:ea typeface="微软雅黑" panose="020B0503020204020204" pitchFamily="34" charset="-122"/>
              </a:rPr>
              <a:t>2. </a:t>
            </a:r>
            <a:r>
              <a:rPr lang="zh-CN" altLang="en-US" b="1" dirty="0">
                <a:effectLst>
                  <a:outerShdw blurRad="38100" dist="38100" dir="2700000" algn="tl">
                    <a:srgbClr val="000000">
                      <a:alpha val="43137"/>
                    </a:srgbClr>
                  </a:outerShdw>
                </a:effectLst>
                <a:ea typeface="微软雅黑" panose="020B0503020204020204" pitchFamily="34" charset="-122"/>
              </a:rPr>
              <a:t>典型的</a:t>
            </a:r>
            <a:r>
              <a:rPr lang="en-US" altLang="zh-CN" b="1" dirty="0">
                <a:effectLst>
                  <a:outerShdw blurRad="38100" dist="38100" dir="2700000" algn="tl">
                    <a:srgbClr val="000000">
                      <a:alpha val="43137"/>
                    </a:srgbClr>
                  </a:outerShdw>
                </a:effectLst>
                <a:ea typeface="微软雅黑" panose="020B0503020204020204" pitchFamily="34" charset="-122"/>
              </a:rPr>
              <a:t>Web</a:t>
            </a:r>
            <a:r>
              <a:rPr lang="zh-CN" altLang="en-US" b="1" dirty="0">
                <a:effectLst>
                  <a:outerShdw blurRad="38100" dist="38100" dir="2700000" algn="tl">
                    <a:srgbClr val="000000">
                      <a:alpha val="43137"/>
                    </a:srgbClr>
                  </a:outerShdw>
                </a:effectLst>
                <a:ea typeface="微软雅黑" panose="020B0503020204020204" pitchFamily="34" charset="-122"/>
              </a:rPr>
              <a:t>安全漏洞</a:t>
            </a:r>
          </a:p>
        </p:txBody>
      </p:sp>
      <p:pic>
        <p:nvPicPr>
          <p:cNvPr id="2" name="图片 1"/>
          <p:cNvPicPr>
            <a:picLocks noChangeAspect="1"/>
          </p:cNvPicPr>
          <p:nvPr/>
        </p:nvPicPr>
        <p:blipFill>
          <a:blip r:embed="rId2"/>
          <a:stretch>
            <a:fillRect/>
          </a:stretch>
        </p:blipFill>
        <p:spPr>
          <a:xfrm>
            <a:off x="613735" y="2028622"/>
            <a:ext cx="8316416" cy="3407854"/>
          </a:xfrm>
          <a:prstGeom prst="rect">
            <a:avLst/>
          </a:prstGeom>
        </p:spPr>
      </p:pic>
      <p:pic>
        <p:nvPicPr>
          <p:cNvPr id="5" name="图片 4"/>
          <p:cNvPicPr>
            <a:picLocks noChangeAspect="1"/>
          </p:cNvPicPr>
          <p:nvPr/>
        </p:nvPicPr>
        <p:blipFill>
          <a:blip r:embed="rId3"/>
          <a:stretch>
            <a:fillRect/>
          </a:stretch>
        </p:blipFill>
        <p:spPr>
          <a:xfrm>
            <a:off x="611560" y="1344339"/>
            <a:ext cx="3395319" cy="71650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47688" y="319088"/>
            <a:ext cx="8139112" cy="563562"/>
          </a:xfrm>
        </p:spPr>
        <p:txBody>
          <a:bodyPr/>
          <a:lstStyle/>
          <a:p>
            <a:pPr algn="l" eaLnBrk="1" hangingPunct="1"/>
            <a:r>
              <a:rPr lang="en-US" altLang="zh-CN" b="1" dirty="0">
                <a:effectLst>
                  <a:outerShdw blurRad="38100" dist="38100" dir="2700000" algn="tl">
                    <a:srgbClr val="000000">
                      <a:alpha val="43137"/>
                    </a:srgbClr>
                  </a:outerShdw>
                </a:effectLst>
                <a:ea typeface="微软雅黑" panose="020B0503020204020204" pitchFamily="34" charset="-122"/>
              </a:rPr>
              <a:t>2. </a:t>
            </a:r>
            <a:r>
              <a:rPr lang="zh-CN" altLang="en-US" b="1" dirty="0">
                <a:effectLst>
                  <a:outerShdw blurRad="38100" dist="38100" dir="2700000" algn="tl">
                    <a:srgbClr val="000000">
                      <a:alpha val="43137"/>
                    </a:srgbClr>
                  </a:outerShdw>
                </a:effectLst>
                <a:ea typeface="微软雅黑" panose="020B0503020204020204" pitchFamily="34" charset="-122"/>
              </a:rPr>
              <a:t>典型的</a:t>
            </a:r>
            <a:r>
              <a:rPr lang="en-US" altLang="zh-CN" b="1" dirty="0">
                <a:effectLst>
                  <a:outerShdw blurRad="38100" dist="38100" dir="2700000" algn="tl">
                    <a:srgbClr val="000000">
                      <a:alpha val="43137"/>
                    </a:srgbClr>
                  </a:outerShdw>
                </a:effectLst>
                <a:ea typeface="微软雅黑" panose="020B0503020204020204" pitchFamily="34" charset="-122"/>
              </a:rPr>
              <a:t>Web</a:t>
            </a:r>
            <a:r>
              <a:rPr lang="zh-CN" altLang="en-US" b="1" dirty="0">
                <a:effectLst>
                  <a:outerShdw blurRad="38100" dist="38100" dir="2700000" algn="tl">
                    <a:srgbClr val="000000">
                      <a:alpha val="43137"/>
                    </a:srgbClr>
                  </a:outerShdw>
                </a:effectLst>
                <a:ea typeface="微软雅黑" panose="020B0503020204020204" pitchFamily="34" charset="-122"/>
              </a:rPr>
              <a:t>安全漏洞</a:t>
            </a:r>
          </a:p>
        </p:txBody>
      </p:sp>
      <p:pic>
        <p:nvPicPr>
          <p:cNvPr id="2" name="图片 1"/>
          <p:cNvPicPr>
            <a:picLocks noChangeAspect="1"/>
          </p:cNvPicPr>
          <p:nvPr/>
        </p:nvPicPr>
        <p:blipFill>
          <a:blip r:embed="rId2"/>
          <a:stretch>
            <a:fillRect/>
          </a:stretch>
        </p:blipFill>
        <p:spPr>
          <a:xfrm>
            <a:off x="683567" y="1772816"/>
            <a:ext cx="8025473" cy="36004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47688" y="319088"/>
            <a:ext cx="8139112" cy="563562"/>
          </a:xfrm>
        </p:spPr>
        <p:txBody>
          <a:bodyPr/>
          <a:lstStyle/>
          <a:p>
            <a:pPr algn="l" eaLnBrk="1" hangingPunct="1"/>
            <a:r>
              <a:rPr lang="en-US" altLang="zh-CN" b="1" dirty="0">
                <a:effectLst>
                  <a:outerShdw blurRad="38100" dist="38100" dir="2700000" algn="tl">
                    <a:srgbClr val="000000">
                      <a:alpha val="43137"/>
                    </a:srgbClr>
                  </a:outerShdw>
                </a:effectLst>
                <a:ea typeface="微软雅黑" panose="020B0503020204020204" pitchFamily="34" charset="-122"/>
              </a:rPr>
              <a:t>2. </a:t>
            </a:r>
            <a:r>
              <a:rPr lang="zh-CN" altLang="en-US" b="1" dirty="0">
                <a:effectLst>
                  <a:outerShdw blurRad="38100" dist="38100" dir="2700000" algn="tl">
                    <a:srgbClr val="000000">
                      <a:alpha val="43137"/>
                    </a:srgbClr>
                  </a:outerShdw>
                </a:effectLst>
                <a:ea typeface="微软雅黑" panose="020B0503020204020204" pitchFamily="34" charset="-122"/>
              </a:rPr>
              <a:t>典型的</a:t>
            </a:r>
            <a:r>
              <a:rPr lang="en-US" altLang="zh-CN" b="1" dirty="0">
                <a:effectLst>
                  <a:outerShdw blurRad="38100" dist="38100" dir="2700000" algn="tl">
                    <a:srgbClr val="000000">
                      <a:alpha val="43137"/>
                    </a:srgbClr>
                  </a:outerShdw>
                </a:effectLst>
                <a:ea typeface="微软雅黑" panose="020B0503020204020204" pitchFamily="34" charset="-122"/>
              </a:rPr>
              <a:t>Web</a:t>
            </a:r>
            <a:r>
              <a:rPr lang="zh-CN" altLang="en-US" b="1" dirty="0">
                <a:effectLst>
                  <a:outerShdw blurRad="38100" dist="38100" dir="2700000" algn="tl">
                    <a:srgbClr val="000000">
                      <a:alpha val="43137"/>
                    </a:srgbClr>
                  </a:outerShdw>
                </a:effectLst>
                <a:ea typeface="微软雅黑" panose="020B0503020204020204" pitchFamily="34" charset="-122"/>
              </a:rPr>
              <a:t>安全漏洞</a:t>
            </a:r>
          </a:p>
        </p:txBody>
      </p:sp>
      <p:pic>
        <p:nvPicPr>
          <p:cNvPr id="2" name="图片 1"/>
          <p:cNvPicPr>
            <a:picLocks noChangeAspect="1"/>
          </p:cNvPicPr>
          <p:nvPr/>
        </p:nvPicPr>
        <p:blipFill>
          <a:blip r:embed="rId2"/>
          <a:stretch>
            <a:fillRect/>
          </a:stretch>
        </p:blipFill>
        <p:spPr>
          <a:xfrm>
            <a:off x="611560" y="1484784"/>
            <a:ext cx="3328045" cy="783069"/>
          </a:xfrm>
          <a:prstGeom prst="rect">
            <a:avLst/>
          </a:prstGeom>
        </p:spPr>
      </p:pic>
      <p:pic>
        <p:nvPicPr>
          <p:cNvPr id="3" name="图片 2"/>
          <p:cNvPicPr>
            <a:picLocks noChangeAspect="1"/>
          </p:cNvPicPr>
          <p:nvPr/>
        </p:nvPicPr>
        <p:blipFill>
          <a:blip r:embed="rId3"/>
          <a:stretch>
            <a:fillRect/>
          </a:stretch>
        </p:blipFill>
        <p:spPr>
          <a:xfrm>
            <a:off x="603052" y="2267853"/>
            <a:ext cx="8028384" cy="372010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47688" y="319088"/>
            <a:ext cx="8139112" cy="563562"/>
          </a:xfrm>
        </p:spPr>
        <p:txBody>
          <a:bodyPr/>
          <a:lstStyle/>
          <a:p>
            <a:pPr algn="l" eaLnBrk="1" hangingPunct="1"/>
            <a:r>
              <a:rPr lang="en-US" altLang="zh-CN" b="1" dirty="0">
                <a:effectLst>
                  <a:outerShdw blurRad="38100" dist="38100" dir="2700000" algn="tl">
                    <a:srgbClr val="000000">
                      <a:alpha val="43137"/>
                    </a:srgbClr>
                  </a:outerShdw>
                </a:effectLst>
                <a:ea typeface="微软雅黑" panose="020B0503020204020204" pitchFamily="34" charset="-122"/>
              </a:rPr>
              <a:t>1. Web</a:t>
            </a:r>
            <a:r>
              <a:rPr lang="zh-CN" altLang="en-US" b="1" dirty="0">
                <a:effectLst>
                  <a:outerShdw blurRad="38100" dist="38100" dir="2700000" algn="tl">
                    <a:srgbClr val="000000">
                      <a:alpha val="43137"/>
                    </a:srgbClr>
                  </a:outerShdw>
                </a:effectLst>
                <a:ea typeface="微软雅黑" panose="020B0503020204020204" pitchFamily="34" charset="-122"/>
              </a:rPr>
              <a:t>基础知识</a:t>
            </a:r>
          </a:p>
        </p:txBody>
      </p:sp>
      <p:sp>
        <p:nvSpPr>
          <p:cNvPr id="151555" name="Rectangle 3"/>
          <p:cNvSpPr>
            <a:spLocks noGrp="1" noChangeArrowheads="1"/>
          </p:cNvSpPr>
          <p:nvPr>
            <p:ph type="body" idx="1"/>
          </p:nvPr>
        </p:nvSpPr>
        <p:spPr>
          <a:xfrm>
            <a:off x="457200" y="1052736"/>
            <a:ext cx="8229600" cy="4551784"/>
          </a:xfrm>
        </p:spPr>
        <p:txBody>
          <a:bodyPr/>
          <a:lstStyle/>
          <a:p>
            <a:pPr eaLnBrk="1" hangingPunct="1">
              <a:defRPr/>
            </a:pPr>
            <a:r>
              <a:rPr lang="zh-CN" altLang="en-US" b="1" dirty="0">
                <a:effectLst>
                  <a:outerShdw blurRad="38100" dist="38100" dir="2700000" algn="tl">
                    <a:srgbClr val="C0C0C0"/>
                  </a:outerShdw>
                </a:effectLst>
                <a:ea typeface="微软雅黑" panose="020B0503020204020204" pitchFamily="34" charset="-122"/>
              </a:rPr>
              <a:t>（</a:t>
            </a:r>
            <a:r>
              <a:rPr lang="en-US" altLang="zh-CN" b="1" dirty="0">
                <a:effectLst>
                  <a:outerShdw blurRad="38100" dist="38100" dir="2700000" algn="tl">
                    <a:srgbClr val="C0C0C0"/>
                  </a:outerShdw>
                </a:effectLst>
                <a:ea typeface="微软雅黑" panose="020B0503020204020204" pitchFamily="34" charset="-122"/>
              </a:rPr>
              <a:t>1</a:t>
            </a:r>
            <a:r>
              <a:rPr lang="zh-CN" altLang="en-US" b="1" dirty="0">
                <a:effectLst>
                  <a:outerShdw blurRad="38100" dist="38100" dir="2700000" algn="tl">
                    <a:srgbClr val="C0C0C0"/>
                  </a:outerShdw>
                </a:effectLst>
                <a:ea typeface="微软雅黑" panose="020B0503020204020204" pitchFamily="34" charset="-122"/>
              </a:rPr>
              <a:t>）目前普遍使用的</a:t>
            </a:r>
            <a:r>
              <a:rPr lang="en-US" altLang="zh-CN" b="1" dirty="0">
                <a:effectLst>
                  <a:outerShdw blurRad="38100" dist="38100" dir="2700000" algn="tl">
                    <a:srgbClr val="C0C0C0"/>
                  </a:outerShdw>
                </a:effectLst>
                <a:ea typeface="微软雅黑" panose="020B0503020204020204" pitchFamily="34" charset="-122"/>
              </a:rPr>
              <a:t>Web</a:t>
            </a:r>
            <a:r>
              <a:rPr lang="zh-CN" altLang="en-US" b="1" dirty="0">
                <a:effectLst>
                  <a:outerShdw blurRad="38100" dist="38100" dir="2700000" algn="tl">
                    <a:srgbClr val="C0C0C0"/>
                  </a:outerShdw>
                </a:effectLst>
                <a:ea typeface="微软雅黑" panose="020B0503020204020204" pitchFamily="34" charset="-122"/>
              </a:rPr>
              <a:t>三层架构</a:t>
            </a:r>
          </a:p>
        </p:txBody>
      </p:sp>
      <p:pic>
        <p:nvPicPr>
          <p:cNvPr id="3" name="图片 2"/>
          <p:cNvPicPr>
            <a:picLocks noChangeAspect="1"/>
          </p:cNvPicPr>
          <p:nvPr/>
        </p:nvPicPr>
        <p:blipFill>
          <a:blip r:embed="rId2"/>
          <a:stretch>
            <a:fillRect/>
          </a:stretch>
        </p:blipFill>
        <p:spPr>
          <a:xfrm>
            <a:off x="827584" y="2204864"/>
            <a:ext cx="7532472" cy="345638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47688" y="319088"/>
            <a:ext cx="8139112" cy="563562"/>
          </a:xfrm>
        </p:spPr>
        <p:txBody>
          <a:bodyPr/>
          <a:lstStyle/>
          <a:p>
            <a:pPr algn="l" eaLnBrk="1" hangingPunct="1"/>
            <a:r>
              <a:rPr lang="en-US" altLang="zh-CN" b="1" dirty="0">
                <a:effectLst>
                  <a:outerShdw blurRad="38100" dist="38100" dir="2700000" algn="tl">
                    <a:srgbClr val="000000">
                      <a:alpha val="43137"/>
                    </a:srgbClr>
                  </a:outerShdw>
                </a:effectLst>
                <a:ea typeface="微软雅黑" panose="020B0503020204020204" pitchFamily="34" charset="-122"/>
              </a:rPr>
              <a:t>2. </a:t>
            </a:r>
            <a:r>
              <a:rPr lang="zh-CN" altLang="en-US" b="1" dirty="0">
                <a:effectLst>
                  <a:outerShdw blurRad="38100" dist="38100" dir="2700000" algn="tl">
                    <a:srgbClr val="000000">
                      <a:alpha val="43137"/>
                    </a:srgbClr>
                  </a:outerShdw>
                </a:effectLst>
                <a:ea typeface="微软雅黑" panose="020B0503020204020204" pitchFamily="34" charset="-122"/>
              </a:rPr>
              <a:t>典型的</a:t>
            </a:r>
            <a:r>
              <a:rPr lang="en-US" altLang="zh-CN" b="1" dirty="0">
                <a:effectLst>
                  <a:outerShdw blurRad="38100" dist="38100" dir="2700000" algn="tl">
                    <a:srgbClr val="000000">
                      <a:alpha val="43137"/>
                    </a:srgbClr>
                  </a:outerShdw>
                </a:effectLst>
                <a:ea typeface="微软雅黑" panose="020B0503020204020204" pitchFamily="34" charset="-122"/>
              </a:rPr>
              <a:t>Web</a:t>
            </a:r>
            <a:r>
              <a:rPr lang="zh-CN" altLang="en-US" b="1" dirty="0">
                <a:effectLst>
                  <a:outerShdw blurRad="38100" dist="38100" dir="2700000" algn="tl">
                    <a:srgbClr val="000000">
                      <a:alpha val="43137"/>
                    </a:srgbClr>
                  </a:outerShdw>
                </a:effectLst>
                <a:ea typeface="微软雅黑" panose="020B0503020204020204" pitchFamily="34" charset="-122"/>
              </a:rPr>
              <a:t>安全漏洞</a:t>
            </a:r>
          </a:p>
        </p:txBody>
      </p:sp>
      <p:pic>
        <p:nvPicPr>
          <p:cNvPr id="3" name="图片 2"/>
          <p:cNvPicPr>
            <a:picLocks noChangeAspect="1"/>
          </p:cNvPicPr>
          <p:nvPr/>
        </p:nvPicPr>
        <p:blipFill>
          <a:blip r:embed="rId3"/>
          <a:stretch>
            <a:fillRect/>
          </a:stretch>
        </p:blipFill>
        <p:spPr>
          <a:xfrm>
            <a:off x="611560" y="1484784"/>
            <a:ext cx="3328045" cy="783069"/>
          </a:xfrm>
          <a:prstGeom prst="rect">
            <a:avLst/>
          </a:prstGeom>
        </p:spPr>
      </p:pic>
      <p:pic>
        <p:nvPicPr>
          <p:cNvPr id="2" name="图片 1"/>
          <p:cNvPicPr>
            <a:picLocks noChangeAspect="1"/>
          </p:cNvPicPr>
          <p:nvPr/>
        </p:nvPicPr>
        <p:blipFill>
          <a:blip r:embed="rId4"/>
          <a:stretch>
            <a:fillRect/>
          </a:stretch>
        </p:blipFill>
        <p:spPr>
          <a:xfrm>
            <a:off x="611560" y="2264718"/>
            <a:ext cx="8172400" cy="331521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47688" y="319088"/>
            <a:ext cx="8139112" cy="563562"/>
          </a:xfrm>
        </p:spPr>
        <p:txBody>
          <a:bodyPr/>
          <a:lstStyle/>
          <a:p>
            <a:pPr algn="l" eaLnBrk="1" hangingPunct="1"/>
            <a:r>
              <a:rPr lang="en-US" altLang="zh-CN" b="1" dirty="0">
                <a:effectLst>
                  <a:outerShdw blurRad="38100" dist="38100" dir="2700000" algn="tl">
                    <a:srgbClr val="000000">
                      <a:alpha val="43137"/>
                    </a:srgbClr>
                  </a:outerShdw>
                </a:effectLst>
                <a:ea typeface="微软雅黑" panose="020B0503020204020204" pitchFamily="34" charset="-122"/>
              </a:rPr>
              <a:t>2. </a:t>
            </a:r>
            <a:r>
              <a:rPr lang="zh-CN" altLang="en-US" b="1" dirty="0">
                <a:effectLst>
                  <a:outerShdw blurRad="38100" dist="38100" dir="2700000" algn="tl">
                    <a:srgbClr val="000000">
                      <a:alpha val="43137"/>
                    </a:srgbClr>
                  </a:outerShdw>
                </a:effectLst>
                <a:ea typeface="微软雅黑" panose="020B0503020204020204" pitchFamily="34" charset="-122"/>
              </a:rPr>
              <a:t>典型的</a:t>
            </a:r>
            <a:r>
              <a:rPr lang="en-US" altLang="zh-CN" b="1" dirty="0">
                <a:effectLst>
                  <a:outerShdw blurRad="38100" dist="38100" dir="2700000" algn="tl">
                    <a:srgbClr val="000000">
                      <a:alpha val="43137"/>
                    </a:srgbClr>
                  </a:outerShdw>
                </a:effectLst>
                <a:ea typeface="微软雅黑" panose="020B0503020204020204" pitchFamily="34" charset="-122"/>
              </a:rPr>
              <a:t>Web</a:t>
            </a:r>
            <a:r>
              <a:rPr lang="zh-CN" altLang="en-US" b="1" dirty="0">
                <a:effectLst>
                  <a:outerShdw blurRad="38100" dist="38100" dir="2700000" algn="tl">
                    <a:srgbClr val="000000">
                      <a:alpha val="43137"/>
                    </a:srgbClr>
                  </a:outerShdw>
                </a:effectLst>
                <a:ea typeface="微软雅黑" panose="020B0503020204020204" pitchFamily="34" charset="-122"/>
              </a:rPr>
              <a:t>安全漏洞</a:t>
            </a:r>
          </a:p>
        </p:txBody>
      </p:sp>
      <p:pic>
        <p:nvPicPr>
          <p:cNvPr id="2" name="图片 1"/>
          <p:cNvPicPr>
            <a:picLocks noChangeAspect="1"/>
          </p:cNvPicPr>
          <p:nvPr/>
        </p:nvPicPr>
        <p:blipFill>
          <a:blip r:embed="rId3"/>
          <a:stretch>
            <a:fillRect/>
          </a:stretch>
        </p:blipFill>
        <p:spPr>
          <a:xfrm>
            <a:off x="665820" y="1556792"/>
            <a:ext cx="7812360" cy="353813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47688" y="319088"/>
            <a:ext cx="8139112" cy="563562"/>
          </a:xfrm>
        </p:spPr>
        <p:txBody>
          <a:bodyPr/>
          <a:lstStyle/>
          <a:p>
            <a:pPr algn="l" eaLnBrk="1" hangingPunct="1"/>
            <a:r>
              <a:rPr lang="en-US" altLang="zh-CN" b="1" dirty="0">
                <a:effectLst>
                  <a:outerShdw blurRad="38100" dist="38100" dir="2700000" algn="tl">
                    <a:srgbClr val="000000">
                      <a:alpha val="43137"/>
                    </a:srgbClr>
                  </a:outerShdw>
                </a:effectLst>
                <a:ea typeface="微软雅黑" panose="020B0503020204020204" pitchFamily="34" charset="-122"/>
              </a:rPr>
              <a:t>2. </a:t>
            </a:r>
            <a:r>
              <a:rPr lang="zh-CN" altLang="en-US" b="1" dirty="0">
                <a:effectLst>
                  <a:outerShdw blurRad="38100" dist="38100" dir="2700000" algn="tl">
                    <a:srgbClr val="000000">
                      <a:alpha val="43137"/>
                    </a:srgbClr>
                  </a:outerShdw>
                </a:effectLst>
                <a:ea typeface="微软雅黑" panose="020B0503020204020204" pitchFamily="34" charset="-122"/>
              </a:rPr>
              <a:t>典型的</a:t>
            </a:r>
            <a:r>
              <a:rPr lang="en-US" altLang="zh-CN" b="1" dirty="0">
                <a:effectLst>
                  <a:outerShdw blurRad="38100" dist="38100" dir="2700000" algn="tl">
                    <a:srgbClr val="000000">
                      <a:alpha val="43137"/>
                    </a:srgbClr>
                  </a:outerShdw>
                </a:effectLst>
                <a:ea typeface="微软雅黑" panose="020B0503020204020204" pitchFamily="34" charset="-122"/>
              </a:rPr>
              <a:t>Web</a:t>
            </a:r>
            <a:r>
              <a:rPr lang="zh-CN" altLang="en-US" b="1" dirty="0">
                <a:effectLst>
                  <a:outerShdw blurRad="38100" dist="38100" dir="2700000" algn="tl">
                    <a:srgbClr val="000000">
                      <a:alpha val="43137"/>
                    </a:srgbClr>
                  </a:outerShdw>
                </a:effectLst>
                <a:ea typeface="微软雅黑" panose="020B0503020204020204" pitchFamily="34" charset="-122"/>
              </a:rPr>
              <a:t>安全漏洞</a:t>
            </a:r>
          </a:p>
        </p:txBody>
      </p:sp>
      <p:pic>
        <p:nvPicPr>
          <p:cNvPr id="2" name="图片 1"/>
          <p:cNvPicPr>
            <a:picLocks noChangeAspect="1"/>
          </p:cNvPicPr>
          <p:nvPr/>
        </p:nvPicPr>
        <p:blipFill>
          <a:blip r:embed="rId3"/>
          <a:stretch>
            <a:fillRect/>
          </a:stretch>
        </p:blipFill>
        <p:spPr>
          <a:xfrm>
            <a:off x="611560" y="1484784"/>
            <a:ext cx="4211960" cy="737646"/>
          </a:xfrm>
          <a:prstGeom prst="rect">
            <a:avLst/>
          </a:prstGeom>
        </p:spPr>
      </p:pic>
      <p:pic>
        <p:nvPicPr>
          <p:cNvPr id="3" name="图片 2"/>
          <p:cNvPicPr>
            <a:picLocks noChangeAspect="1"/>
          </p:cNvPicPr>
          <p:nvPr/>
        </p:nvPicPr>
        <p:blipFill>
          <a:blip r:embed="rId4"/>
          <a:stretch>
            <a:fillRect/>
          </a:stretch>
        </p:blipFill>
        <p:spPr>
          <a:xfrm>
            <a:off x="611560" y="2222430"/>
            <a:ext cx="8139112" cy="379723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47688" y="319088"/>
            <a:ext cx="8139112" cy="563562"/>
          </a:xfrm>
        </p:spPr>
        <p:txBody>
          <a:bodyPr/>
          <a:lstStyle/>
          <a:p>
            <a:pPr algn="l" eaLnBrk="1" hangingPunct="1"/>
            <a:r>
              <a:rPr lang="en-US" altLang="zh-CN" b="1" dirty="0">
                <a:effectLst>
                  <a:outerShdw blurRad="38100" dist="38100" dir="2700000" algn="tl">
                    <a:srgbClr val="000000">
                      <a:alpha val="43137"/>
                    </a:srgbClr>
                  </a:outerShdw>
                </a:effectLst>
                <a:ea typeface="微软雅黑" panose="020B0503020204020204" pitchFamily="34" charset="-122"/>
              </a:rPr>
              <a:t>2. </a:t>
            </a:r>
            <a:r>
              <a:rPr lang="zh-CN" altLang="en-US" b="1" dirty="0">
                <a:effectLst>
                  <a:outerShdw blurRad="38100" dist="38100" dir="2700000" algn="tl">
                    <a:srgbClr val="000000">
                      <a:alpha val="43137"/>
                    </a:srgbClr>
                  </a:outerShdw>
                </a:effectLst>
                <a:ea typeface="微软雅黑" panose="020B0503020204020204" pitchFamily="34" charset="-122"/>
              </a:rPr>
              <a:t>典型的</a:t>
            </a:r>
            <a:r>
              <a:rPr lang="en-US" altLang="zh-CN" b="1" dirty="0">
                <a:effectLst>
                  <a:outerShdw blurRad="38100" dist="38100" dir="2700000" algn="tl">
                    <a:srgbClr val="000000">
                      <a:alpha val="43137"/>
                    </a:srgbClr>
                  </a:outerShdw>
                </a:effectLst>
                <a:ea typeface="微软雅黑" panose="020B0503020204020204" pitchFamily="34" charset="-122"/>
              </a:rPr>
              <a:t>Web</a:t>
            </a:r>
            <a:r>
              <a:rPr lang="zh-CN" altLang="en-US" b="1" dirty="0">
                <a:effectLst>
                  <a:outerShdw blurRad="38100" dist="38100" dir="2700000" algn="tl">
                    <a:srgbClr val="000000">
                      <a:alpha val="43137"/>
                    </a:srgbClr>
                  </a:outerShdw>
                </a:effectLst>
                <a:ea typeface="微软雅黑" panose="020B0503020204020204" pitchFamily="34" charset="-122"/>
              </a:rPr>
              <a:t>安全漏洞</a:t>
            </a:r>
          </a:p>
        </p:txBody>
      </p:sp>
      <p:pic>
        <p:nvPicPr>
          <p:cNvPr id="3" name="图片 2"/>
          <p:cNvPicPr>
            <a:picLocks noChangeAspect="1"/>
          </p:cNvPicPr>
          <p:nvPr/>
        </p:nvPicPr>
        <p:blipFill>
          <a:blip r:embed="rId2"/>
          <a:stretch>
            <a:fillRect/>
          </a:stretch>
        </p:blipFill>
        <p:spPr>
          <a:xfrm>
            <a:off x="611560" y="1484784"/>
            <a:ext cx="4211960" cy="737646"/>
          </a:xfrm>
          <a:prstGeom prst="rect">
            <a:avLst/>
          </a:prstGeom>
        </p:spPr>
      </p:pic>
      <p:pic>
        <p:nvPicPr>
          <p:cNvPr id="2" name="图片 1"/>
          <p:cNvPicPr>
            <a:picLocks noChangeAspect="1"/>
          </p:cNvPicPr>
          <p:nvPr/>
        </p:nvPicPr>
        <p:blipFill>
          <a:blip r:embed="rId3"/>
          <a:stretch>
            <a:fillRect/>
          </a:stretch>
        </p:blipFill>
        <p:spPr>
          <a:xfrm>
            <a:off x="611560" y="2222430"/>
            <a:ext cx="8316416" cy="339222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47688" y="319088"/>
            <a:ext cx="8139112" cy="563562"/>
          </a:xfrm>
        </p:spPr>
        <p:txBody>
          <a:bodyPr/>
          <a:lstStyle/>
          <a:p>
            <a:pPr algn="l" eaLnBrk="1" hangingPunct="1"/>
            <a:r>
              <a:rPr lang="en-US" altLang="zh-CN" b="1" dirty="0">
                <a:effectLst>
                  <a:outerShdw blurRad="38100" dist="38100" dir="2700000" algn="tl">
                    <a:srgbClr val="000000">
                      <a:alpha val="43137"/>
                    </a:srgbClr>
                  </a:outerShdw>
                </a:effectLst>
                <a:ea typeface="微软雅黑" panose="020B0503020204020204" pitchFamily="34" charset="-122"/>
              </a:rPr>
              <a:t>2. </a:t>
            </a:r>
            <a:r>
              <a:rPr lang="zh-CN" altLang="en-US" b="1" dirty="0">
                <a:effectLst>
                  <a:outerShdw blurRad="38100" dist="38100" dir="2700000" algn="tl">
                    <a:srgbClr val="000000">
                      <a:alpha val="43137"/>
                    </a:srgbClr>
                  </a:outerShdw>
                </a:effectLst>
                <a:ea typeface="微软雅黑" panose="020B0503020204020204" pitchFamily="34" charset="-122"/>
              </a:rPr>
              <a:t>典型的</a:t>
            </a:r>
            <a:r>
              <a:rPr lang="en-US" altLang="zh-CN" b="1" dirty="0">
                <a:effectLst>
                  <a:outerShdw blurRad="38100" dist="38100" dir="2700000" algn="tl">
                    <a:srgbClr val="000000">
                      <a:alpha val="43137"/>
                    </a:srgbClr>
                  </a:outerShdw>
                </a:effectLst>
                <a:ea typeface="微软雅黑" panose="020B0503020204020204" pitchFamily="34" charset="-122"/>
              </a:rPr>
              <a:t>Web</a:t>
            </a:r>
            <a:r>
              <a:rPr lang="zh-CN" altLang="en-US" b="1" dirty="0">
                <a:effectLst>
                  <a:outerShdw blurRad="38100" dist="38100" dir="2700000" algn="tl">
                    <a:srgbClr val="000000">
                      <a:alpha val="43137"/>
                    </a:srgbClr>
                  </a:outerShdw>
                </a:effectLst>
                <a:ea typeface="微软雅黑" panose="020B0503020204020204" pitchFamily="34" charset="-122"/>
              </a:rPr>
              <a:t>安全漏洞</a:t>
            </a:r>
          </a:p>
        </p:txBody>
      </p:sp>
      <p:pic>
        <p:nvPicPr>
          <p:cNvPr id="2" name="图片 1"/>
          <p:cNvPicPr>
            <a:picLocks noChangeAspect="1"/>
          </p:cNvPicPr>
          <p:nvPr/>
        </p:nvPicPr>
        <p:blipFill>
          <a:blip r:embed="rId2"/>
          <a:stretch>
            <a:fillRect/>
          </a:stretch>
        </p:blipFill>
        <p:spPr>
          <a:xfrm>
            <a:off x="701824" y="1680864"/>
            <a:ext cx="8015036" cy="362034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47688" y="319088"/>
            <a:ext cx="8139112" cy="563562"/>
          </a:xfrm>
        </p:spPr>
        <p:txBody>
          <a:bodyPr/>
          <a:lstStyle/>
          <a:p>
            <a:pPr algn="l" eaLnBrk="1" hangingPunct="1"/>
            <a:r>
              <a:rPr lang="en-US" altLang="zh-CN" b="1" dirty="0">
                <a:effectLst>
                  <a:outerShdw blurRad="38100" dist="38100" dir="2700000" algn="tl">
                    <a:srgbClr val="000000">
                      <a:alpha val="43137"/>
                    </a:srgbClr>
                  </a:outerShdw>
                </a:effectLst>
                <a:ea typeface="微软雅黑" panose="020B0503020204020204" pitchFamily="34" charset="-122"/>
              </a:rPr>
              <a:t>2. </a:t>
            </a:r>
            <a:r>
              <a:rPr lang="zh-CN" altLang="en-US" b="1" dirty="0">
                <a:effectLst>
                  <a:outerShdw blurRad="38100" dist="38100" dir="2700000" algn="tl">
                    <a:srgbClr val="000000">
                      <a:alpha val="43137"/>
                    </a:srgbClr>
                  </a:outerShdw>
                </a:effectLst>
                <a:ea typeface="微软雅黑" panose="020B0503020204020204" pitchFamily="34" charset="-122"/>
              </a:rPr>
              <a:t>典型的</a:t>
            </a:r>
            <a:r>
              <a:rPr lang="en-US" altLang="zh-CN" b="1" dirty="0">
                <a:effectLst>
                  <a:outerShdw blurRad="38100" dist="38100" dir="2700000" algn="tl">
                    <a:srgbClr val="000000">
                      <a:alpha val="43137"/>
                    </a:srgbClr>
                  </a:outerShdw>
                </a:effectLst>
                <a:ea typeface="微软雅黑" panose="020B0503020204020204" pitchFamily="34" charset="-122"/>
              </a:rPr>
              <a:t>Web</a:t>
            </a:r>
            <a:r>
              <a:rPr lang="zh-CN" altLang="en-US" b="1" dirty="0">
                <a:effectLst>
                  <a:outerShdw blurRad="38100" dist="38100" dir="2700000" algn="tl">
                    <a:srgbClr val="000000">
                      <a:alpha val="43137"/>
                    </a:srgbClr>
                  </a:outerShdw>
                </a:effectLst>
                <a:ea typeface="微软雅黑" panose="020B0503020204020204" pitchFamily="34" charset="-122"/>
              </a:rPr>
              <a:t>安全漏洞</a:t>
            </a:r>
          </a:p>
        </p:txBody>
      </p:sp>
      <p:pic>
        <p:nvPicPr>
          <p:cNvPr id="2" name="图片 1"/>
          <p:cNvPicPr>
            <a:picLocks noChangeAspect="1"/>
          </p:cNvPicPr>
          <p:nvPr/>
        </p:nvPicPr>
        <p:blipFill>
          <a:blip r:embed="rId3"/>
          <a:stretch>
            <a:fillRect/>
          </a:stretch>
        </p:blipFill>
        <p:spPr>
          <a:xfrm>
            <a:off x="683568" y="1427140"/>
            <a:ext cx="3324622" cy="696756"/>
          </a:xfrm>
          <a:prstGeom prst="rect">
            <a:avLst/>
          </a:prstGeom>
        </p:spPr>
      </p:pic>
      <p:pic>
        <p:nvPicPr>
          <p:cNvPr id="3" name="图片 2"/>
          <p:cNvPicPr>
            <a:picLocks noChangeAspect="1"/>
          </p:cNvPicPr>
          <p:nvPr/>
        </p:nvPicPr>
        <p:blipFill>
          <a:blip r:embed="rId4"/>
          <a:stretch>
            <a:fillRect/>
          </a:stretch>
        </p:blipFill>
        <p:spPr>
          <a:xfrm>
            <a:off x="683568" y="2132856"/>
            <a:ext cx="8244408" cy="384049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47688" y="319088"/>
            <a:ext cx="8139112" cy="563562"/>
          </a:xfrm>
        </p:spPr>
        <p:txBody>
          <a:bodyPr/>
          <a:lstStyle/>
          <a:p>
            <a:pPr algn="l" eaLnBrk="1" hangingPunct="1"/>
            <a:r>
              <a:rPr lang="en-US" altLang="zh-CN" b="1" dirty="0">
                <a:effectLst>
                  <a:outerShdw blurRad="38100" dist="38100" dir="2700000" algn="tl">
                    <a:srgbClr val="000000">
                      <a:alpha val="43137"/>
                    </a:srgbClr>
                  </a:outerShdw>
                </a:effectLst>
                <a:ea typeface="微软雅黑" panose="020B0503020204020204" pitchFamily="34" charset="-122"/>
              </a:rPr>
              <a:t>2. </a:t>
            </a:r>
            <a:r>
              <a:rPr lang="zh-CN" altLang="en-US" b="1" dirty="0">
                <a:effectLst>
                  <a:outerShdw blurRad="38100" dist="38100" dir="2700000" algn="tl">
                    <a:srgbClr val="000000">
                      <a:alpha val="43137"/>
                    </a:srgbClr>
                  </a:outerShdw>
                </a:effectLst>
                <a:ea typeface="微软雅黑" panose="020B0503020204020204" pitchFamily="34" charset="-122"/>
              </a:rPr>
              <a:t>典型的</a:t>
            </a:r>
            <a:r>
              <a:rPr lang="en-US" altLang="zh-CN" b="1" dirty="0">
                <a:effectLst>
                  <a:outerShdw blurRad="38100" dist="38100" dir="2700000" algn="tl">
                    <a:srgbClr val="000000">
                      <a:alpha val="43137"/>
                    </a:srgbClr>
                  </a:outerShdw>
                </a:effectLst>
                <a:ea typeface="微软雅黑" panose="020B0503020204020204" pitchFamily="34" charset="-122"/>
              </a:rPr>
              <a:t>Web</a:t>
            </a:r>
            <a:r>
              <a:rPr lang="zh-CN" altLang="en-US" b="1" dirty="0">
                <a:effectLst>
                  <a:outerShdw blurRad="38100" dist="38100" dir="2700000" algn="tl">
                    <a:srgbClr val="000000">
                      <a:alpha val="43137"/>
                    </a:srgbClr>
                  </a:outerShdw>
                </a:effectLst>
                <a:ea typeface="微软雅黑" panose="020B0503020204020204" pitchFamily="34" charset="-122"/>
              </a:rPr>
              <a:t>安全漏洞</a:t>
            </a:r>
          </a:p>
        </p:txBody>
      </p:sp>
      <p:pic>
        <p:nvPicPr>
          <p:cNvPr id="3" name="图片 2"/>
          <p:cNvPicPr>
            <a:picLocks noChangeAspect="1"/>
          </p:cNvPicPr>
          <p:nvPr/>
        </p:nvPicPr>
        <p:blipFill>
          <a:blip r:embed="rId2"/>
          <a:stretch>
            <a:fillRect/>
          </a:stretch>
        </p:blipFill>
        <p:spPr>
          <a:xfrm>
            <a:off x="683568" y="1427140"/>
            <a:ext cx="3324622" cy="696756"/>
          </a:xfrm>
          <a:prstGeom prst="rect">
            <a:avLst/>
          </a:prstGeom>
        </p:spPr>
      </p:pic>
      <p:pic>
        <p:nvPicPr>
          <p:cNvPr id="2" name="图片 1"/>
          <p:cNvPicPr>
            <a:picLocks noChangeAspect="1"/>
          </p:cNvPicPr>
          <p:nvPr/>
        </p:nvPicPr>
        <p:blipFill>
          <a:blip r:embed="rId3"/>
          <a:stretch>
            <a:fillRect/>
          </a:stretch>
        </p:blipFill>
        <p:spPr>
          <a:xfrm>
            <a:off x="683568" y="2119872"/>
            <a:ext cx="8139112" cy="329233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47688" y="319088"/>
            <a:ext cx="8139112" cy="563562"/>
          </a:xfrm>
        </p:spPr>
        <p:txBody>
          <a:bodyPr/>
          <a:lstStyle/>
          <a:p>
            <a:pPr algn="l" eaLnBrk="1" hangingPunct="1"/>
            <a:r>
              <a:rPr lang="en-US" altLang="zh-CN" b="1" dirty="0">
                <a:effectLst>
                  <a:outerShdw blurRad="38100" dist="38100" dir="2700000" algn="tl">
                    <a:srgbClr val="000000">
                      <a:alpha val="43137"/>
                    </a:srgbClr>
                  </a:outerShdw>
                </a:effectLst>
                <a:ea typeface="微软雅黑" panose="020B0503020204020204" pitchFamily="34" charset="-122"/>
              </a:rPr>
              <a:t>2. </a:t>
            </a:r>
            <a:r>
              <a:rPr lang="zh-CN" altLang="en-US" b="1" dirty="0">
                <a:effectLst>
                  <a:outerShdw blurRad="38100" dist="38100" dir="2700000" algn="tl">
                    <a:srgbClr val="000000">
                      <a:alpha val="43137"/>
                    </a:srgbClr>
                  </a:outerShdw>
                </a:effectLst>
                <a:ea typeface="微软雅黑" panose="020B0503020204020204" pitchFamily="34" charset="-122"/>
              </a:rPr>
              <a:t>典型的</a:t>
            </a:r>
            <a:r>
              <a:rPr lang="en-US" altLang="zh-CN" b="1" dirty="0">
                <a:effectLst>
                  <a:outerShdw blurRad="38100" dist="38100" dir="2700000" algn="tl">
                    <a:srgbClr val="000000">
                      <a:alpha val="43137"/>
                    </a:srgbClr>
                  </a:outerShdw>
                </a:effectLst>
                <a:ea typeface="微软雅黑" panose="020B0503020204020204" pitchFamily="34" charset="-122"/>
              </a:rPr>
              <a:t>Web</a:t>
            </a:r>
            <a:r>
              <a:rPr lang="zh-CN" altLang="en-US" b="1" dirty="0">
                <a:effectLst>
                  <a:outerShdw blurRad="38100" dist="38100" dir="2700000" algn="tl">
                    <a:srgbClr val="000000">
                      <a:alpha val="43137"/>
                    </a:srgbClr>
                  </a:outerShdw>
                </a:effectLst>
                <a:ea typeface="微软雅黑" panose="020B0503020204020204" pitchFamily="34" charset="-122"/>
              </a:rPr>
              <a:t>安全漏洞</a:t>
            </a:r>
          </a:p>
        </p:txBody>
      </p:sp>
      <p:pic>
        <p:nvPicPr>
          <p:cNvPr id="2" name="图片 1"/>
          <p:cNvPicPr>
            <a:picLocks noChangeAspect="1"/>
          </p:cNvPicPr>
          <p:nvPr/>
        </p:nvPicPr>
        <p:blipFill>
          <a:blip r:embed="rId2"/>
          <a:stretch>
            <a:fillRect/>
          </a:stretch>
        </p:blipFill>
        <p:spPr>
          <a:xfrm>
            <a:off x="737828" y="1772816"/>
            <a:ext cx="7866620" cy="353677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47688" y="319088"/>
            <a:ext cx="8139112" cy="563562"/>
          </a:xfrm>
        </p:spPr>
        <p:txBody>
          <a:bodyPr/>
          <a:lstStyle/>
          <a:p>
            <a:pPr algn="l" eaLnBrk="1" hangingPunct="1"/>
            <a:r>
              <a:rPr lang="en-US" altLang="zh-CN" b="1" dirty="0">
                <a:effectLst>
                  <a:outerShdw blurRad="38100" dist="38100" dir="2700000" algn="tl">
                    <a:srgbClr val="000000">
                      <a:alpha val="43137"/>
                    </a:srgbClr>
                  </a:outerShdw>
                </a:effectLst>
                <a:ea typeface="微软雅黑" panose="020B0503020204020204" pitchFamily="34" charset="-122"/>
              </a:rPr>
              <a:t>2. </a:t>
            </a:r>
            <a:r>
              <a:rPr lang="zh-CN" altLang="en-US" b="1" dirty="0">
                <a:effectLst>
                  <a:outerShdw blurRad="38100" dist="38100" dir="2700000" algn="tl">
                    <a:srgbClr val="000000">
                      <a:alpha val="43137"/>
                    </a:srgbClr>
                  </a:outerShdw>
                </a:effectLst>
                <a:ea typeface="微软雅黑" panose="020B0503020204020204" pitchFamily="34" charset="-122"/>
              </a:rPr>
              <a:t>典型的</a:t>
            </a:r>
            <a:r>
              <a:rPr lang="en-US" altLang="zh-CN" b="1" dirty="0">
                <a:effectLst>
                  <a:outerShdw blurRad="38100" dist="38100" dir="2700000" algn="tl">
                    <a:srgbClr val="000000">
                      <a:alpha val="43137"/>
                    </a:srgbClr>
                  </a:outerShdw>
                </a:effectLst>
                <a:ea typeface="微软雅黑" panose="020B0503020204020204" pitchFamily="34" charset="-122"/>
              </a:rPr>
              <a:t>Web</a:t>
            </a:r>
            <a:r>
              <a:rPr lang="zh-CN" altLang="en-US" b="1" dirty="0">
                <a:effectLst>
                  <a:outerShdw blurRad="38100" dist="38100" dir="2700000" algn="tl">
                    <a:srgbClr val="000000">
                      <a:alpha val="43137"/>
                    </a:srgbClr>
                  </a:outerShdw>
                </a:effectLst>
                <a:ea typeface="微软雅黑" panose="020B0503020204020204" pitchFamily="34" charset="-122"/>
              </a:rPr>
              <a:t>安全漏洞</a:t>
            </a:r>
          </a:p>
        </p:txBody>
      </p:sp>
      <p:pic>
        <p:nvPicPr>
          <p:cNvPr id="2" name="图片 1"/>
          <p:cNvPicPr>
            <a:picLocks noChangeAspect="1"/>
          </p:cNvPicPr>
          <p:nvPr/>
        </p:nvPicPr>
        <p:blipFill>
          <a:blip r:embed="rId2"/>
          <a:stretch>
            <a:fillRect/>
          </a:stretch>
        </p:blipFill>
        <p:spPr>
          <a:xfrm>
            <a:off x="611560" y="1458013"/>
            <a:ext cx="3155454" cy="732783"/>
          </a:xfrm>
          <a:prstGeom prst="rect">
            <a:avLst/>
          </a:prstGeom>
        </p:spPr>
      </p:pic>
      <p:pic>
        <p:nvPicPr>
          <p:cNvPr id="3" name="图片 2"/>
          <p:cNvPicPr>
            <a:picLocks noChangeAspect="1"/>
          </p:cNvPicPr>
          <p:nvPr/>
        </p:nvPicPr>
        <p:blipFill>
          <a:blip r:embed="rId3"/>
          <a:stretch>
            <a:fillRect/>
          </a:stretch>
        </p:blipFill>
        <p:spPr>
          <a:xfrm>
            <a:off x="611560" y="2190796"/>
            <a:ext cx="8028384" cy="372710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47688" y="319088"/>
            <a:ext cx="8139112" cy="563562"/>
          </a:xfrm>
        </p:spPr>
        <p:txBody>
          <a:bodyPr/>
          <a:lstStyle/>
          <a:p>
            <a:pPr algn="l" eaLnBrk="1" hangingPunct="1"/>
            <a:r>
              <a:rPr lang="en-US" altLang="zh-CN" b="1" dirty="0">
                <a:effectLst>
                  <a:outerShdw blurRad="38100" dist="38100" dir="2700000" algn="tl">
                    <a:srgbClr val="000000">
                      <a:alpha val="43137"/>
                    </a:srgbClr>
                  </a:outerShdw>
                </a:effectLst>
                <a:ea typeface="微软雅黑" panose="020B0503020204020204" pitchFamily="34" charset="-122"/>
              </a:rPr>
              <a:t>2. </a:t>
            </a:r>
            <a:r>
              <a:rPr lang="zh-CN" altLang="en-US" b="1" dirty="0">
                <a:effectLst>
                  <a:outerShdw blurRad="38100" dist="38100" dir="2700000" algn="tl">
                    <a:srgbClr val="000000">
                      <a:alpha val="43137"/>
                    </a:srgbClr>
                  </a:outerShdw>
                </a:effectLst>
                <a:ea typeface="微软雅黑" panose="020B0503020204020204" pitchFamily="34" charset="-122"/>
              </a:rPr>
              <a:t>典型的</a:t>
            </a:r>
            <a:r>
              <a:rPr lang="en-US" altLang="zh-CN" b="1" dirty="0">
                <a:effectLst>
                  <a:outerShdw blurRad="38100" dist="38100" dir="2700000" algn="tl">
                    <a:srgbClr val="000000">
                      <a:alpha val="43137"/>
                    </a:srgbClr>
                  </a:outerShdw>
                </a:effectLst>
                <a:ea typeface="微软雅黑" panose="020B0503020204020204" pitchFamily="34" charset="-122"/>
              </a:rPr>
              <a:t>Web</a:t>
            </a:r>
            <a:r>
              <a:rPr lang="zh-CN" altLang="en-US" b="1" dirty="0">
                <a:effectLst>
                  <a:outerShdw blurRad="38100" dist="38100" dir="2700000" algn="tl">
                    <a:srgbClr val="000000">
                      <a:alpha val="43137"/>
                    </a:srgbClr>
                  </a:outerShdw>
                </a:effectLst>
                <a:ea typeface="微软雅黑" panose="020B0503020204020204" pitchFamily="34" charset="-122"/>
              </a:rPr>
              <a:t>安全漏洞</a:t>
            </a:r>
          </a:p>
        </p:txBody>
      </p:sp>
      <p:pic>
        <p:nvPicPr>
          <p:cNvPr id="3" name="图片 2"/>
          <p:cNvPicPr>
            <a:picLocks noChangeAspect="1"/>
          </p:cNvPicPr>
          <p:nvPr/>
        </p:nvPicPr>
        <p:blipFill>
          <a:blip r:embed="rId2"/>
          <a:stretch>
            <a:fillRect/>
          </a:stretch>
        </p:blipFill>
        <p:spPr>
          <a:xfrm>
            <a:off x="611560" y="1458013"/>
            <a:ext cx="3155454" cy="732783"/>
          </a:xfrm>
          <a:prstGeom prst="rect">
            <a:avLst/>
          </a:prstGeom>
        </p:spPr>
      </p:pic>
      <p:pic>
        <p:nvPicPr>
          <p:cNvPr id="2" name="图片 1"/>
          <p:cNvPicPr>
            <a:picLocks noChangeAspect="1"/>
          </p:cNvPicPr>
          <p:nvPr/>
        </p:nvPicPr>
        <p:blipFill>
          <a:blip r:embed="rId3"/>
          <a:stretch>
            <a:fillRect/>
          </a:stretch>
        </p:blipFill>
        <p:spPr>
          <a:xfrm>
            <a:off x="611560" y="2171506"/>
            <a:ext cx="8316416" cy="338913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47688" y="319088"/>
            <a:ext cx="8139112" cy="563562"/>
          </a:xfrm>
        </p:spPr>
        <p:txBody>
          <a:bodyPr/>
          <a:lstStyle/>
          <a:p>
            <a:pPr algn="l" eaLnBrk="1" hangingPunct="1"/>
            <a:r>
              <a:rPr lang="en-US" altLang="zh-CN" b="1" dirty="0">
                <a:effectLst>
                  <a:outerShdw blurRad="38100" dist="38100" dir="2700000" algn="tl">
                    <a:srgbClr val="000000">
                      <a:alpha val="43137"/>
                    </a:srgbClr>
                  </a:outerShdw>
                </a:effectLst>
                <a:ea typeface="微软雅黑" panose="020B0503020204020204" pitchFamily="34" charset="-122"/>
              </a:rPr>
              <a:t>1. Web</a:t>
            </a:r>
            <a:r>
              <a:rPr lang="zh-CN" altLang="en-US" b="1" dirty="0">
                <a:effectLst>
                  <a:outerShdw blurRad="38100" dist="38100" dir="2700000" algn="tl">
                    <a:srgbClr val="000000">
                      <a:alpha val="43137"/>
                    </a:srgbClr>
                  </a:outerShdw>
                </a:effectLst>
                <a:ea typeface="微软雅黑" panose="020B0503020204020204" pitchFamily="34" charset="-122"/>
              </a:rPr>
              <a:t>基础知识</a:t>
            </a:r>
          </a:p>
        </p:txBody>
      </p:sp>
      <p:sp>
        <p:nvSpPr>
          <p:cNvPr id="151555" name="Rectangle 3"/>
          <p:cNvSpPr>
            <a:spLocks noGrp="1" noChangeArrowheads="1"/>
          </p:cNvSpPr>
          <p:nvPr>
            <p:ph type="body" idx="1"/>
          </p:nvPr>
        </p:nvSpPr>
        <p:spPr>
          <a:xfrm>
            <a:off x="457200" y="1052736"/>
            <a:ext cx="8229600" cy="4551784"/>
          </a:xfrm>
        </p:spPr>
        <p:txBody>
          <a:bodyPr/>
          <a:lstStyle/>
          <a:p>
            <a:pPr eaLnBrk="1" hangingPunct="1">
              <a:defRPr/>
            </a:pPr>
            <a:r>
              <a:rPr lang="zh-CN" altLang="en-US" b="1" dirty="0">
                <a:effectLst>
                  <a:outerShdw blurRad="38100" dist="38100" dir="2700000" algn="tl">
                    <a:srgbClr val="C0C0C0"/>
                  </a:outerShdw>
                </a:effectLst>
                <a:ea typeface="微软雅黑" panose="020B0503020204020204" pitchFamily="34" charset="-122"/>
              </a:rPr>
              <a:t>（</a:t>
            </a:r>
            <a:r>
              <a:rPr lang="en-US" altLang="zh-CN" b="1" dirty="0">
                <a:effectLst>
                  <a:outerShdw blurRad="38100" dist="38100" dir="2700000" algn="tl">
                    <a:srgbClr val="C0C0C0"/>
                  </a:outerShdw>
                </a:effectLst>
                <a:ea typeface="微软雅黑" panose="020B0503020204020204" pitchFamily="34" charset="-122"/>
              </a:rPr>
              <a:t>2</a:t>
            </a:r>
            <a:r>
              <a:rPr lang="zh-CN" altLang="en-US" b="1" dirty="0">
                <a:effectLst>
                  <a:outerShdw blurRad="38100" dist="38100" dir="2700000" algn="tl">
                    <a:srgbClr val="C0C0C0"/>
                  </a:outerShdw>
                </a:effectLst>
                <a:ea typeface="微软雅黑" panose="020B0503020204020204" pitchFamily="34" charset="-122"/>
              </a:rPr>
              <a:t>）一次</a:t>
            </a:r>
            <a:r>
              <a:rPr lang="en-US" altLang="zh-CN" b="1" dirty="0">
                <a:effectLst>
                  <a:outerShdw blurRad="38100" dist="38100" dir="2700000" algn="tl">
                    <a:srgbClr val="C0C0C0"/>
                  </a:outerShdw>
                </a:effectLst>
                <a:ea typeface="微软雅黑" panose="020B0503020204020204" pitchFamily="34" charset="-122"/>
              </a:rPr>
              <a:t>Web</a:t>
            </a:r>
            <a:r>
              <a:rPr lang="zh-CN" altLang="en-US" b="1" dirty="0">
                <a:effectLst>
                  <a:outerShdw blurRad="38100" dist="38100" dir="2700000" algn="tl">
                    <a:srgbClr val="C0C0C0"/>
                  </a:outerShdw>
                </a:effectLst>
                <a:ea typeface="微软雅黑" panose="020B0503020204020204" pitchFamily="34" charset="-122"/>
              </a:rPr>
              <a:t>访问过程分析</a:t>
            </a:r>
          </a:p>
        </p:txBody>
      </p:sp>
      <p:grpSp>
        <p:nvGrpSpPr>
          <p:cNvPr id="4" name="Group 1"/>
          <p:cNvGrpSpPr>
            <a:grpSpLocks noChangeAspect="1"/>
          </p:cNvGrpSpPr>
          <p:nvPr/>
        </p:nvGrpSpPr>
        <p:grpSpPr bwMode="auto">
          <a:xfrm>
            <a:off x="1619672" y="1096380"/>
            <a:ext cx="5759241" cy="2232248"/>
            <a:chOff x="1800" y="2067"/>
            <a:chExt cx="6649" cy="2578"/>
          </a:xfrm>
        </p:grpSpPr>
        <p:sp>
          <p:nvSpPr>
            <p:cNvPr id="5" name="AutoShape 29"/>
            <p:cNvSpPr>
              <a:spLocks noChangeAspect="1" noChangeArrowheads="1" noTextEdit="1"/>
            </p:cNvSpPr>
            <p:nvPr/>
          </p:nvSpPr>
          <p:spPr bwMode="auto">
            <a:xfrm>
              <a:off x="1800" y="2067"/>
              <a:ext cx="6649" cy="257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aphicFrame>
          <p:nvGraphicFramePr>
            <p:cNvPr id="6" name="对象 5"/>
            <p:cNvGraphicFramePr>
              <a:graphicFrameLocks noChangeAspect="1"/>
            </p:cNvGraphicFramePr>
            <p:nvPr/>
          </p:nvGraphicFramePr>
          <p:xfrm>
            <a:off x="3687" y="3511"/>
            <a:ext cx="698" cy="666"/>
          </p:xfrm>
          <a:graphic>
            <a:graphicData uri="http://schemas.openxmlformats.org/presentationml/2006/ole">
              <mc:AlternateContent xmlns:mc="http://schemas.openxmlformats.org/markup-compatibility/2006">
                <mc:Choice xmlns:v="urn:schemas-microsoft-com:vml" Requires="v">
                  <p:oleObj spid="_x0000_s2812" name="Visio" r:id="rId3" imgW="1600200" imgH="1727200" progId="Visio.Drawing.11">
                    <p:embed/>
                  </p:oleObj>
                </mc:Choice>
                <mc:Fallback>
                  <p:oleObj name="Visio" r:id="rId3" imgW="1600200" imgH="1727200" progId="Visio.Drawing.11">
                    <p:embed/>
                    <p:pic>
                      <p:nvPicPr>
                        <p:cNvPr id="0" name="Object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7" y="3511"/>
                          <a:ext cx="698" cy="6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对象 6"/>
            <p:cNvGraphicFramePr>
              <a:graphicFrameLocks noChangeAspect="1"/>
            </p:cNvGraphicFramePr>
            <p:nvPr/>
          </p:nvGraphicFramePr>
          <p:xfrm>
            <a:off x="1871" y="3553"/>
            <a:ext cx="359" cy="659"/>
          </p:xfrm>
          <a:graphic>
            <a:graphicData uri="http://schemas.openxmlformats.org/presentationml/2006/ole">
              <mc:AlternateContent xmlns:mc="http://schemas.openxmlformats.org/markup-compatibility/2006">
                <mc:Choice xmlns:v="urn:schemas-microsoft-com:vml" Requires="v">
                  <p:oleObj spid="_x0000_s2813" name="Visio" r:id="rId5" imgW="889000" imgH="1638300" progId="Visio.Drawing.11">
                    <p:embed/>
                  </p:oleObj>
                </mc:Choice>
                <mc:Fallback>
                  <p:oleObj name="Visio" r:id="rId5" imgW="889000" imgH="1638300" progId="Visio.Drawing.11">
                    <p:embed/>
                    <p:pic>
                      <p:nvPicPr>
                        <p:cNvPr id="0" name="Object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1" y="3553"/>
                          <a:ext cx="359" cy="6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 Box 26"/>
            <p:cNvSpPr txBox="1">
              <a:spLocks noChangeArrowheads="1"/>
            </p:cNvSpPr>
            <p:nvPr/>
          </p:nvSpPr>
          <p:spPr bwMode="auto">
            <a:xfrm>
              <a:off x="1830" y="4174"/>
              <a:ext cx="493" cy="245"/>
            </a:xfrm>
            <a:prstGeom prst="rect">
              <a:avLst/>
            </a:prstGeom>
            <a:solidFill>
              <a:srgbClr val="DBE5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zh-CN" sz="9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用户</a:t>
              </a:r>
              <a:endParaRPr kumimoji="0" lang="zh-CN"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p:txBody>
        </p:sp>
        <p:sp>
          <p:nvSpPr>
            <p:cNvPr id="9" name="AutoShape 25"/>
            <p:cNvSpPr>
              <a:spLocks noChangeShapeType="1"/>
            </p:cNvSpPr>
            <p:nvPr/>
          </p:nvSpPr>
          <p:spPr bwMode="auto">
            <a:xfrm>
              <a:off x="2323" y="3925"/>
              <a:ext cx="1356" cy="1"/>
            </a:xfrm>
            <a:prstGeom prst="straightConnector1">
              <a:avLst/>
            </a:prstGeom>
            <a:noFill/>
            <a:ln w="9525">
              <a:solidFill>
                <a:srgbClr val="000000"/>
              </a:solidFill>
              <a:round/>
              <a:headEnd type="triangle" w="sm" len="med"/>
              <a:tailEnd type="none" w="sm"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0" name="AutoShape 24"/>
            <p:cNvSpPr>
              <a:spLocks noChangeShapeType="1"/>
            </p:cNvSpPr>
            <p:nvPr/>
          </p:nvSpPr>
          <p:spPr bwMode="auto">
            <a:xfrm flipV="1">
              <a:off x="3962" y="3041"/>
              <a:ext cx="1" cy="503"/>
            </a:xfrm>
            <a:prstGeom prst="straightConnector1">
              <a:avLst/>
            </a:prstGeom>
            <a:noFill/>
            <a:ln w="9525">
              <a:solidFill>
                <a:srgbClr val="000000"/>
              </a:solidFill>
              <a:round/>
              <a:headEnd type="none" w="sm" len="med"/>
              <a:tailEnd type="triangle" w="sm"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aphicFrame>
          <p:nvGraphicFramePr>
            <p:cNvPr id="11" name="对象 10"/>
            <p:cNvGraphicFramePr>
              <a:graphicFrameLocks noChangeAspect="1"/>
            </p:cNvGraphicFramePr>
            <p:nvPr/>
          </p:nvGraphicFramePr>
          <p:xfrm>
            <a:off x="6103" y="3439"/>
            <a:ext cx="483" cy="843"/>
          </p:xfrm>
          <a:graphic>
            <a:graphicData uri="http://schemas.openxmlformats.org/presentationml/2006/ole">
              <mc:AlternateContent xmlns:mc="http://schemas.openxmlformats.org/markup-compatibility/2006">
                <mc:Choice xmlns:v="urn:schemas-microsoft-com:vml" Requires="v">
                  <p:oleObj spid="_x0000_s2814" name="Visio" r:id="rId7" imgW="952500" imgH="1651000" progId="Visio.Drawing.11">
                    <p:embed/>
                  </p:oleObj>
                </mc:Choice>
                <mc:Fallback>
                  <p:oleObj name="Visio" r:id="rId7" imgW="952500" imgH="1651000" progId="Visio.Drawing.11">
                    <p:embed/>
                    <p:pic>
                      <p:nvPicPr>
                        <p:cNvPr id="0" name="Object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03" y="3439"/>
                          <a:ext cx="483" cy="8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Text Box 22"/>
            <p:cNvSpPr txBox="1">
              <a:spLocks noChangeArrowheads="1"/>
            </p:cNvSpPr>
            <p:nvPr/>
          </p:nvSpPr>
          <p:spPr bwMode="auto">
            <a:xfrm>
              <a:off x="3699" y="4183"/>
              <a:ext cx="825" cy="235"/>
            </a:xfrm>
            <a:prstGeom prst="rect">
              <a:avLst/>
            </a:prstGeom>
            <a:solidFill>
              <a:srgbClr val="DBE5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zh-CN" sz="9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浏览器</a:t>
              </a:r>
              <a:endParaRPr kumimoji="0" lang="zh-CN"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p:txBody>
        </p:sp>
        <p:graphicFrame>
          <p:nvGraphicFramePr>
            <p:cNvPr id="13" name="对象 12"/>
            <p:cNvGraphicFramePr>
              <a:graphicFrameLocks noChangeAspect="1"/>
            </p:cNvGraphicFramePr>
            <p:nvPr/>
          </p:nvGraphicFramePr>
          <p:xfrm>
            <a:off x="7602" y="2067"/>
            <a:ext cx="460" cy="803"/>
          </p:xfrm>
          <a:graphic>
            <a:graphicData uri="http://schemas.openxmlformats.org/presentationml/2006/ole">
              <mc:AlternateContent xmlns:mc="http://schemas.openxmlformats.org/markup-compatibility/2006">
                <mc:Choice xmlns:v="urn:schemas-microsoft-com:vml" Requires="v">
                  <p:oleObj spid="_x0000_s2815" name="Visio" r:id="rId9" imgW="952500" imgH="1651000" progId="Visio.Drawing.11">
                    <p:embed/>
                  </p:oleObj>
                </mc:Choice>
                <mc:Fallback>
                  <p:oleObj name="Visio" r:id="rId9" imgW="952500" imgH="1651000" progId="Visio.Drawing.11">
                    <p:embed/>
                    <p:pic>
                      <p:nvPicPr>
                        <p:cNvPr id="0" name="Object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02" y="2067"/>
                          <a:ext cx="460" cy="8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Text Box 20"/>
            <p:cNvSpPr txBox="1">
              <a:spLocks noChangeArrowheads="1"/>
            </p:cNvSpPr>
            <p:nvPr/>
          </p:nvSpPr>
          <p:spPr bwMode="auto">
            <a:xfrm>
              <a:off x="5875" y="4131"/>
              <a:ext cx="945" cy="235"/>
            </a:xfrm>
            <a:prstGeom prst="rect">
              <a:avLst/>
            </a:prstGeom>
            <a:solidFill>
              <a:srgbClr val="DBE5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9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Web</a:t>
              </a:r>
              <a:r>
                <a:rPr kumimoji="0" lang="zh-CN" altLang="en-US" sz="9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服务器</a:t>
              </a:r>
              <a:endParaRPr kumimoji="0" lang="zh-CN" altLang="en-US"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p:txBody>
        </p:sp>
        <p:sp>
          <p:nvSpPr>
            <p:cNvPr id="15" name="Text Box 19"/>
            <p:cNvSpPr txBox="1">
              <a:spLocks noChangeArrowheads="1"/>
            </p:cNvSpPr>
            <p:nvPr/>
          </p:nvSpPr>
          <p:spPr bwMode="auto">
            <a:xfrm>
              <a:off x="7316" y="2718"/>
              <a:ext cx="1108" cy="235"/>
            </a:xfrm>
            <a:prstGeom prst="rect">
              <a:avLst/>
            </a:prstGeom>
            <a:solidFill>
              <a:srgbClr val="DBE5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zh-CN" sz="9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数据库服务器</a:t>
              </a:r>
              <a:endParaRPr kumimoji="0" lang="zh-CN"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p:txBody>
        </p:sp>
        <p:sp>
          <p:nvSpPr>
            <p:cNvPr id="16" name="Text Box 18"/>
            <p:cNvSpPr txBox="1">
              <a:spLocks noChangeArrowheads="1"/>
            </p:cNvSpPr>
            <p:nvPr/>
          </p:nvSpPr>
          <p:spPr bwMode="auto">
            <a:xfrm>
              <a:off x="7337" y="4131"/>
              <a:ext cx="1112" cy="359"/>
            </a:xfrm>
            <a:prstGeom prst="rect">
              <a:avLst/>
            </a:prstGeom>
            <a:solidFill>
              <a:srgbClr val="DBE5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zh-CN" sz="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中间件服务器</a:t>
              </a:r>
              <a:endParaRPr kumimoji="0" lang="zh-CN" altLang="zh-CN" sz="3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lvl="0" indent="0" algn="ctr" defTabSz="914400" rtl="0" eaLnBrk="0" fontAlgn="base" latinLnBrk="0" hangingPunct="0">
                <a:lnSpc>
                  <a:spcPct val="100000"/>
                </a:lnSpc>
                <a:spcBef>
                  <a:spcPct val="0"/>
                </a:spcBef>
                <a:spcAft>
                  <a:spcPct val="0"/>
                </a:spcAft>
                <a:buClrTx/>
                <a:buSzTx/>
                <a:buFontTx/>
                <a:buNone/>
              </a:pPr>
              <a:r>
                <a:rPr kumimoji="0" lang="zh-CN" altLang="zh-CN" sz="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如</a:t>
              </a:r>
              <a:r>
                <a:rPr kumimoji="0" lang="en-US" altLang="zh-CN" sz="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PHP</a:t>
              </a:r>
              <a:r>
                <a:rPr kumimoji="0" lang="zh-CN" altLang="en-US" sz="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服务</a:t>
              </a:r>
              <a:endPar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graphicFrame>
          <p:nvGraphicFramePr>
            <p:cNvPr id="17" name="对象 16"/>
            <p:cNvGraphicFramePr>
              <a:graphicFrameLocks noChangeAspect="1"/>
            </p:cNvGraphicFramePr>
            <p:nvPr/>
          </p:nvGraphicFramePr>
          <p:xfrm>
            <a:off x="7648" y="3468"/>
            <a:ext cx="473" cy="826"/>
          </p:xfrm>
          <a:graphic>
            <a:graphicData uri="http://schemas.openxmlformats.org/presentationml/2006/ole">
              <mc:AlternateContent xmlns:mc="http://schemas.openxmlformats.org/markup-compatibility/2006">
                <mc:Choice xmlns:v="urn:schemas-microsoft-com:vml" Requires="v">
                  <p:oleObj spid="_x0000_s2816" name="Visio" r:id="rId11" imgW="952500" imgH="1651000" progId="Visio.Drawing.11">
                    <p:embed/>
                  </p:oleObj>
                </mc:Choice>
                <mc:Fallback>
                  <p:oleObj name="Visio" r:id="rId11" imgW="952500" imgH="1651000" progId="Visio.Drawing.11">
                    <p:embed/>
                    <p:pic>
                      <p:nvPicPr>
                        <p:cNvPr id="0" name="Object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48" y="3468"/>
                          <a:ext cx="473" cy="8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对象 17"/>
            <p:cNvGraphicFramePr>
              <a:graphicFrameLocks noChangeAspect="1"/>
            </p:cNvGraphicFramePr>
            <p:nvPr/>
          </p:nvGraphicFramePr>
          <p:xfrm>
            <a:off x="3690" y="3755"/>
            <a:ext cx="397" cy="397"/>
          </p:xfrm>
          <a:graphic>
            <a:graphicData uri="http://schemas.openxmlformats.org/presentationml/2006/ole">
              <mc:AlternateContent xmlns:mc="http://schemas.openxmlformats.org/markup-compatibility/2006">
                <mc:Choice xmlns:v="urn:schemas-microsoft-com:vml" Requires="v">
                  <p:oleObj spid="_x0000_s2817" name="Visio" r:id="rId13" imgW="1143000" imgH="1143000" progId="Visio.Drawing.11">
                    <p:embed/>
                  </p:oleObj>
                </mc:Choice>
                <mc:Fallback>
                  <p:oleObj name="Visio" r:id="rId13" imgW="1143000" imgH="1143000" progId="Visio.Drawing.11">
                    <p:embed/>
                    <p:pic>
                      <p:nvPicPr>
                        <p:cNvPr id="0" name="Object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90" y="3755"/>
                          <a:ext cx="397" cy="3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Text Box 15"/>
            <p:cNvSpPr txBox="1">
              <a:spLocks noChangeArrowheads="1"/>
            </p:cNvSpPr>
            <p:nvPr/>
          </p:nvSpPr>
          <p:spPr bwMode="auto">
            <a:xfrm>
              <a:off x="2629" y="3544"/>
              <a:ext cx="825" cy="235"/>
            </a:xfrm>
            <a:prstGeom prst="rect">
              <a:avLst/>
            </a:prstGeom>
            <a:noFill/>
            <a:ln>
              <a:noFill/>
            </a:ln>
            <a:extLst>
              <a:ext uri="{909E8E84-426E-40DD-AFC4-6F175D3DCCD1}">
                <a14:hiddenFill xmlns:a14="http://schemas.microsoft.com/office/drawing/2010/main">
                  <a:solidFill>
                    <a:srgbClr val="DAEEF3"/>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zh-CN" sz="9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输入网址</a:t>
              </a:r>
              <a:endParaRPr kumimoji="0" lang="zh-CN"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p:txBody>
        </p:sp>
        <p:sp>
          <p:nvSpPr>
            <p:cNvPr id="20" name="Text Box 14"/>
            <p:cNvSpPr txBox="1">
              <a:spLocks noChangeArrowheads="1"/>
            </p:cNvSpPr>
            <p:nvPr/>
          </p:nvSpPr>
          <p:spPr bwMode="auto">
            <a:xfrm>
              <a:off x="2386" y="3949"/>
              <a:ext cx="1332" cy="508"/>
            </a:xfrm>
            <a:prstGeom prst="rect">
              <a:avLst/>
            </a:prstGeom>
            <a:noFill/>
            <a:ln>
              <a:noFill/>
            </a:ln>
            <a:extLst>
              <a:ext uri="{909E8E84-426E-40DD-AFC4-6F175D3DCCD1}">
                <a14:hiddenFill xmlns:a14="http://schemas.microsoft.com/office/drawing/2010/main">
                  <a:solidFill>
                    <a:srgbClr val="DAEEF3"/>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zh-CN" sz="9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解析、渲染</a:t>
              </a:r>
              <a:endParaRPr kumimoji="0" lang="zh-CN" altLang="zh-CN" sz="3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p>
              <a:pPr marL="0" marR="0" lvl="0" indent="0" algn="ctr" defTabSz="914400" rtl="0" eaLnBrk="0" fontAlgn="base" latinLnBrk="0" hangingPunct="0">
                <a:lnSpc>
                  <a:spcPct val="100000"/>
                </a:lnSpc>
                <a:spcBef>
                  <a:spcPct val="0"/>
                </a:spcBef>
                <a:spcAft>
                  <a:spcPct val="0"/>
                </a:spcAft>
                <a:buClrTx/>
                <a:buSzTx/>
                <a:buFontTx/>
                <a:buNone/>
              </a:pPr>
              <a:r>
                <a:rPr kumimoji="0" lang="zh-CN" altLang="zh-CN" sz="9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呈现页面给用户</a:t>
              </a:r>
              <a:endParaRPr kumimoji="0" lang="zh-CN"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p:txBody>
        </p:sp>
        <p:sp>
          <p:nvSpPr>
            <p:cNvPr id="21" name="AutoShape 13"/>
            <p:cNvSpPr>
              <a:spLocks noChangeShapeType="1"/>
            </p:cNvSpPr>
            <p:nvPr/>
          </p:nvSpPr>
          <p:spPr bwMode="auto">
            <a:xfrm>
              <a:off x="2350" y="3814"/>
              <a:ext cx="1356" cy="1"/>
            </a:xfrm>
            <a:prstGeom prst="straightConnector1">
              <a:avLst/>
            </a:prstGeom>
            <a:noFill/>
            <a:ln w="9525">
              <a:solidFill>
                <a:srgbClr val="000000"/>
              </a:solidFill>
              <a:round/>
              <a:headEnd type="none" w="sm" len="med"/>
              <a:tailEnd type="triangle" w="sm"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2" name="AutoShape 12"/>
            <p:cNvSpPr>
              <a:spLocks noChangeShapeType="1"/>
            </p:cNvSpPr>
            <p:nvPr/>
          </p:nvSpPr>
          <p:spPr bwMode="auto">
            <a:xfrm flipV="1">
              <a:off x="4157" y="3050"/>
              <a:ext cx="1" cy="503"/>
            </a:xfrm>
            <a:prstGeom prst="straightConnector1">
              <a:avLst/>
            </a:prstGeom>
            <a:noFill/>
            <a:ln w="9525">
              <a:solidFill>
                <a:srgbClr val="000000"/>
              </a:solidFill>
              <a:round/>
              <a:headEnd type="triangle" w="sm" len="med"/>
              <a:tailEnd type="none" w="sm"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3" name="Text Box 11"/>
            <p:cNvSpPr txBox="1">
              <a:spLocks noChangeArrowheads="1"/>
            </p:cNvSpPr>
            <p:nvPr/>
          </p:nvSpPr>
          <p:spPr bwMode="auto">
            <a:xfrm>
              <a:off x="3668" y="2792"/>
              <a:ext cx="825" cy="235"/>
            </a:xfrm>
            <a:prstGeom prst="rect">
              <a:avLst/>
            </a:prstGeom>
            <a:noFill/>
            <a:ln>
              <a:noFill/>
            </a:ln>
            <a:extLst>
              <a:ext uri="{909E8E84-426E-40DD-AFC4-6F175D3DCCD1}">
                <a14:hiddenFill xmlns:a14="http://schemas.microsoft.com/office/drawing/2010/main">
                  <a:solidFill>
                    <a:srgbClr val="DAEEF3"/>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zh-CN" sz="9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域名解析</a:t>
              </a:r>
              <a:endParaRPr kumimoji="0" lang="zh-CN"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p:txBody>
        </p:sp>
        <p:sp>
          <p:nvSpPr>
            <p:cNvPr id="24" name="AutoShape 10"/>
            <p:cNvSpPr>
              <a:spLocks noChangeShapeType="1"/>
            </p:cNvSpPr>
            <p:nvPr/>
          </p:nvSpPr>
          <p:spPr bwMode="auto">
            <a:xfrm>
              <a:off x="4561" y="3926"/>
              <a:ext cx="1356" cy="1"/>
            </a:xfrm>
            <a:prstGeom prst="straightConnector1">
              <a:avLst/>
            </a:prstGeom>
            <a:noFill/>
            <a:ln w="9525">
              <a:solidFill>
                <a:srgbClr val="000000"/>
              </a:solidFill>
              <a:round/>
              <a:headEnd type="triangle" w="sm" len="med"/>
              <a:tailEnd type="none" w="sm"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5" name="Text Box 9"/>
            <p:cNvSpPr txBox="1">
              <a:spLocks noChangeArrowheads="1"/>
            </p:cNvSpPr>
            <p:nvPr/>
          </p:nvSpPr>
          <p:spPr bwMode="auto">
            <a:xfrm>
              <a:off x="4818" y="3545"/>
              <a:ext cx="1029" cy="235"/>
            </a:xfrm>
            <a:prstGeom prst="rect">
              <a:avLst/>
            </a:prstGeom>
            <a:noFill/>
            <a:ln>
              <a:noFill/>
            </a:ln>
            <a:extLst>
              <a:ext uri="{909E8E84-426E-40DD-AFC4-6F175D3DCCD1}">
                <a14:hiddenFill xmlns:a14="http://schemas.microsoft.com/office/drawing/2010/main">
                  <a:solidFill>
                    <a:srgbClr val="DAEEF3"/>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9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HTTP</a:t>
              </a:r>
              <a:r>
                <a:rPr kumimoji="0" lang="zh-CN" altLang="en-US" sz="9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请求</a:t>
              </a:r>
              <a:endParaRPr kumimoji="0" lang="zh-CN" altLang="en-US"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p:txBody>
        </p:sp>
        <p:sp>
          <p:nvSpPr>
            <p:cNvPr id="26" name="AutoShape 8"/>
            <p:cNvSpPr>
              <a:spLocks noChangeShapeType="1"/>
            </p:cNvSpPr>
            <p:nvPr/>
          </p:nvSpPr>
          <p:spPr bwMode="auto">
            <a:xfrm>
              <a:off x="4588" y="3815"/>
              <a:ext cx="1356" cy="1"/>
            </a:xfrm>
            <a:prstGeom prst="straightConnector1">
              <a:avLst/>
            </a:prstGeom>
            <a:noFill/>
            <a:ln w="9525">
              <a:solidFill>
                <a:srgbClr val="000000"/>
              </a:solidFill>
              <a:round/>
              <a:headEnd type="none" w="sm" len="med"/>
              <a:tailEnd type="triangle" w="sm"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7" name="Text Box 7"/>
            <p:cNvSpPr txBox="1">
              <a:spLocks noChangeArrowheads="1"/>
            </p:cNvSpPr>
            <p:nvPr/>
          </p:nvSpPr>
          <p:spPr bwMode="auto">
            <a:xfrm>
              <a:off x="4802" y="4009"/>
              <a:ext cx="1029" cy="235"/>
            </a:xfrm>
            <a:prstGeom prst="rect">
              <a:avLst/>
            </a:prstGeom>
            <a:noFill/>
            <a:ln>
              <a:noFill/>
            </a:ln>
            <a:extLst>
              <a:ext uri="{909E8E84-426E-40DD-AFC4-6F175D3DCCD1}">
                <a14:hiddenFill xmlns:a14="http://schemas.microsoft.com/office/drawing/2010/main">
                  <a:solidFill>
                    <a:srgbClr val="DAEEF3"/>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9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HTTP</a:t>
              </a:r>
              <a:r>
                <a:rPr kumimoji="0" lang="zh-CN" altLang="en-US" sz="9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响应</a:t>
              </a:r>
              <a:endParaRPr kumimoji="0" lang="zh-CN" altLang="en-US"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p:txBody>
        </p:sp>
        <p:sp>
          <p:nvSpPr>
            <p:cNvPr id="28" name="AutoShape 6"/>
            <p:cNvSpPr>
              <a:spLocks noChangeShapeType="1"/>
            </p:cNvSpPr>
            <p:nvPr/>
          </p:nvSpPr>
          <p:spPr bwMode="auto">
            <a:xfrm>
              <a:off x="6761" y="3813"/>
              <a:ext cx="841" cy="1"/>
            </a:xfrm>
            <a:prstGeom prst="straightConnector1">
              <a:avLst/>
            </a:prstGeom>
            <a:noFill/>
            <a:ln w="9525">
              <a:solidFill>
                <a:srgbClr val="000000"/>
              </a:solidFill>
              <a:round/>
              <a:headEnd type="none" w="sm" len="med"/>
              <a:tailEnd type="triangle" w="sm"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9" name="Text Box 5"/>
            <p:cNvSpPr txBox="1">
              <a:spLocks noChangeArrowheads="1"/>
            </p:cNvSpPr>
            <p:nvPr/>
          </p:nvSpPr>
          <p:spPr bwMode="auto">
            <a:xfrm>
              <a:off x="6649" y="3297"/>
              <a:ext cx="1029" cy="458"/>
            </a:xfrm>
            <a:prstGeom prst="rect">
              <a:avLst/>
            </a:prstGeom>
            <a:noFill/>
            <a:ln>
              <a:noFill/>
            </a:ln>
            <a:extLst>
              <a:ext uri="{909E8E84-426E-40DD-AFC4-6F175D3DCCD1}">
                <a14:hiddenFill xmlns:a14="http://schemas.microsoft.com/office/drawing/2010/main">
                  <a:solidFill>
                    <a:srgbClr val="DAEEF3"/>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zh-CN" sz="9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网站内部</a:t>
              </a:r>
              <a:endParaRPr kumimoji="0" lang="zh-CN" altLang="zh-CN" sz="3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p>
              <a:pPr marL="0" marR="0" lvl="0" indent="0" algn="ctr" defTabSz="914400" rtl="0" eaLnBrk="0" fontAlgn="base" latinLnBrk="0" hangingPunct="0">
                <a:lnSpc>
                  <a:spcPct val="100000"/>
                </a:lnSpc>
                <a:spcBef>
                  <a:spcPct val="0"/>
                </a:spcBef>
                <a:spcAft>
                  <a:spcPct val="0"/>
                </a:spcAft>
                <a:buClrTx/>
                <a:buSzTx/>
                <a:buFontTx/>
                <a:buNone/>
              </a:pPr>
              <a:r>
                <a:rPr kumimoji="0" lang="zh-CN" altLang="zh-CN" sz="9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处理</a:t>
              </a:r>
              <a:endParaRPr kumimoji="0" lang="zh-CN"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p:txBody>
        </p:sp>
        <p:sp>
          <p:nvSpPr>
            <p:cNvPr id="30" name="AutoShape 4"/>
            <p:cNvSpPr>
              <a:spLocks noChangeShapeType="1"/>
            </p:cNvSpPr>
            <p:nvPr/>
          </p:nvSpPr>
          <p:spPr bwMode="auto">
            <a:xfrm flipV="1">
              <a:off x="7770" y="2956"/>
              <a:ext cx="1" cy="503"/>
            </a:xfrm>
            <a:prstGeom prst="straightConnector1">
              <a:avLst/>
            </a:prstGeom>
            <a:noFill/>
            <a:ln w="9525">
              <a:solidFill>
                <a:srgbClr val="000000"/>
              </a:solidFill>
              <a:round/>
              <a:headEnd type="none" w="sm" len="med"/>
              <a:tailEnd type="triangle" w="sm"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1" name="AutoShape 3"/>
            <p:cNvSpPr>
              <a:spLocks noChangeShapeType="1"/>
            </p:cNvSpPr>
            <p:nvPr/>
          </p:nvSpPr>
          <p:spPr bwMode="auto">
            <a:xfrm flipV="1">
              <a:off x="7965" y="2965"/>
              <a:ext cx="1" cy="503"/>
            </a:xfrm>
            <a:prstGeom prst="straightConnector1">
              <a:avLst/>
            </a:prstGeom>
            <a:noFill/>
            <a:ln w="9525">
              <a:solidFill>
                <a:srgbClr val="000000"/>
              </a:solidFill>
              <a:round/>
              <a:headEnd type="triangle" w="sm" len="med"/>
              <a:tailEnd type="none" w="sm"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2" name="AutoShape 2"/>
            <p:cNvSpPr>
              <a:spLocks noChangeShapeType="1"/>
            </p:cNvSpPr>
            <p:nvPr/>
          </p:nvSpPr>
          <p:spPr bwMode="auto">
            <a:xfrm>
              <a:off x="6761" y="3915"/>
              <a:ext cx="841" cy="1"/>
            </a:xfrm>
            <a:prstGeom prst="straightConnector1">
              <a:avLst/>
            </a:prstGeom>
            <a:noFill/>
            <a:ln w="9525">
              <a:solidFill>
                <a:srgbClr val="000000"/>
              </a:solidFill>
              <a:round/>
              <a:headEnd type="triangle" w="sm" len="med"/>
              <a:tailEnd type="none" w="sm"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sp>
        <p:nvSpPr>
          <p:cNvPr id="35" name="对话气泡: 矩形 34"/>
          <p:cNvSpPr/>
          <p:nvPr/>
        </p:nvSpPr>
        <p:spPr bwMode="auto">
          <a:xfrm>
            <a:off x="717996" y="3280354"/>
            <a:ext cx="7892324" cy="646331"/>
          </a:xfrm>
          <a:prstGeom prst="wedgeRectCallout">
            <a:avLst>
              <a:gd name="adj1" fmla="val -16027"/>
              <a:gd name="adj2" fmla="val -199475"/>
            </a:avLst>
          </a:prstGeom>
          <a:noFill/>
          <a:ln w="254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0" bIns="45720" numCol="1" rtlCol="0" anchor="ctr" anchorCtr="0" compatLnSpc="1">
            <a:spAutoFit/>
          </a:bodyPr>
          <a:lstStyle/>
          <a:p>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）域名解析：浏览器会依次查询浏览器的</a:t>
            </a:r>
            <a:r>
              <a:rPr lang="en-US" altLang="zh-CN" dirty="0">
                <a:latin typeface="微软雅黑" panose="020B0503020204020204" pitchFamily="34" charset="-122"/>
                <a:ea typeface="微软雅黑" panose="020B0503020204020204" pitchFamily="34" charset="-122"/>
              </a:rPr>
              <a:t>DNS</a:t>
            </a:r>
            <a:r>
              <a:rPr lang="zh-CN" altLang="en-US" dirty="0">
                <a:latin typeface="微软雅黑" panose="020B0503020204020204" pitchFamily="34" charset="-122"/>
                <a:ea typeface="微软雅黑" panose="020B0503020204020204" pitchFamily="34" charset="-122"/>
              </a:rPr>
              <a:t>缓存、系统缓存、路由器缓存，如果没有找到，则一直查询到根域名服务器缓存，找到域名所对应的的</a:t>
            </a:r>
            <a:r>
              <a:rPr lang="en-US" altLang="zh-CN" dirty="0">
                <a:latin typeface="微软雅黑" panose="020B0503020204020204" pitchFamily="34" charset="-122"/>
                <a:ea typeface="微软雅黑" panose="020B0503020204020204" pitchFamily="34" charset="-122"/>
              </a:rPr>
              <a:t>IP</a:t>
            </a:r>
            <a:r>
              <a:rPr lang="zh-CN" altLang="en-US" dirty="0">
                <a:latin typeface="微软雅黑" panose="020B0503020204020204" pitchFamily="34" charset="-122"/>
                <a:ea typeface="微软雅黑" panose="020B0503020204020204" pitchFamily="34" charset="-122"/>
              </a:rPr>
              <a:t>地址。</a:t>
            </a:r>
          </a:p>
        </p:txBody>
      </p:sp>
      <p:sp>
        <p:nvSpPr>
          <p:cNvPr id="36" name="对话气泡: 矩形 35"/>
          <p:cNvSpPr/>
          <p:nvPr/>
        </p:nvSpPr>
        <p:spPr bwMode="auto">
          <a:xfrm>
            <a:off x="717996" y="3986189"/>
            <a:ext cx="7892324" cy="369332"/>
          </a:xfrm>
          <a:prstGeom prst="wedgeRectCallout">
            <a:avLst>
              <a:gd name="adj1" fmla="val -14191"/>
              <a:gd name="adj2" fmla="val -16833"/>
            </a:avLst>
          </a:prstGeom>
          <a:noFill/>
          <a:ln w="254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0" bIns="45720" numCol="1" rtlCol="0" anchor="ctr" anchorCtr="0" compatLnSpc="1">
            <a:spAutoFit/>
          </a:bodyPr>
          <a:lstStyle/>
          <a:p>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TCP</a:t>
            </a:r>
            <a:r>
              <a:rPr lang="zh-CN" altLang="en-US" dirty="0">
                <a:latin typeface="微软雅黑" panose="020B0503020204020204" pitchFamily="34" charset="-122"/>
                <a:ea typeface="微软雅黑" panose="020B0503020204020204" pitchFamily="34" charset="-122"/>
              </a:rPr>
              <a:t>连接：通过</a:t>
            </a:r>
            <a:r>
              <a:rPr lang="en-US" altLang="zh-CN" dirty="0">
                <a:latin typeface="微软雅黑" panose="020B0503020204020204" pitchFamily="34" charset="-122"/>
                <a:ea typeface="微软雅黑" panose="020B0503020204020204" pitchFamily="34" charset="-122"/>
              </a:rPr>
              <a:t>IP</a:t>
            </a:r>
            <a:r>
              <a:rPr lang="zh-CN" altLang="en-US" dirty="0">
                <a:latin typeface="微软雅黑" panose="020B0503020204020204" pitchFamily="34" charset="-122"/>
                <a:ea typeface="微软雅黑" panose="020B0503020204020204" pitchFamily="34" charset="-122"/>
              </a:rPr>
              <a:t>地址找到</a:t>
            </a:r>
            <a:r>
              <a:rPr lang="en-US" altLang="zh-CN" dirty="0">
                <a:latin typeface="微软雅黑" panose="020B0503020204020204" pitchFamily="34" charset="-122"/>
                <a:ea typeface="微软雅黑" panose="020B0503020204020204" pitchFamily="34" charset="-122"/>
              </a:rPr>
              <a:t>IP</a:t>
            </a:r>
            <a:r>
              <a:rPr lang="zh-CN" altLang="en-US" dirty="0">
                <a:latin typeface="微软雅黑" panose="020B0503020204020204" pitchFamily="34" charset="-122"/>
                <a:ea typeface="微软雅黑" panose="020B0503020204020204" pitchFamily="34" charset="-122"/>
              </a:rPr>
              <a:t>对应的服务器后，要求建立</a:t>
            </a:r>
            <a:r>
              <a:rPr lang="en-US" altLang="zh-CN" dirty="0">
                <a:latin typeface="微软雅黑" panose="020B0503020204020204" pitchFamily="34" charset="-122"/>
                <a:ea typeface="微软雅黑" panose="020B0503020204020204" pitchFamily="34" charset="-122"/>
              </a:rPr>
              <a:t>TCP</a:t>
            </a:r>
            <a:r>
              <a:rPr lang="zh-CN" altLang="en-US" dirty="0">
                <a:latin typeface="微软雅黑" panose="020B0503020204020204" pitchFamily="34" charset="-122"/>
                <a:ea typeface="微软雅黑" panose="020B0503020204020204" pitchFamily="34" charset="-122"/>
              </a:rPr>
              <a:t>连接。</a:t>
            </a:r>
          </a:p>
        </p:txBody>
      </p:sp>
      <p:sp>
        <p:nvSpPr>
          <p:cNvPr id="37" name="对话气泡: 矩形 36"/>
          <p:cNvSpPr/>
          <p:nvPr/>
        </p:nvSpPr>
        <p:spPr bwMode="auto">
          <a:xfrm>
            <a:off x="717996" y="4417718"/>
            <a:ext cx="7892324" cy="646331"/>
          </a:xfrm>
          <a:prstGeom prst="wedgeRectCallout">
            <a:avLst>
              <a:gd name="adj1" fmla="val 1130"/>
              <a:gd name="adj2" fmla="val -309254"/>
            </a:avLst>
          </a:prstGeom>
          <a:noFill/>
          <a:ln w="254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0" bIns="45720" numCol="1" rtlCol="0" anchor="ctr" anchorCtr="0" compatLnSpc="1">
            <a:spAutoFit/>
          </a:bodyPr>
          <a:lstStyle/>
          <a:p>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HTTP</a:t>
            </a:r>
            <a:r>
              <a:rPr lang="zh-CN" altLang="en-US" dirty="0">
                <a:latin typeface="微软雅黑" panose="020B0503020204020204" pitchFamily="34" charset="-122"/>
                <a:ea typeface="微软雅黑" panose="020B0503020204020204" pitchFamily="34" charset="-122"/>
              </a:rPr>
              <a:t>连接：</a:t>
            </a:r>
            <a:r>
              <a:rPr lang="en-US" altLang="zh-CN" dirty="0">
                <a:latin typeface="微软雅黑" panose="020B0503020204020204" pitchFamily="34" charset="-122"/>
                <a:ea typeface="微软雅黑" panose="020B0503020204020204" pitchFamily="34" charset="-122"/>
              </a:rPr>
              <a:t>TCP</a:t>
            </a:r>
            <a:r>
              <a:rPr lang="zh-CN" altLang="en-US" dirty="0">
                <a:latin typeface="微软雅黑" panose="020B0503020204020204" pitchFamily="34" charset="-122"/>
                <a:ea typeface="微软雅黑" panose="020B0503020204020204" pitchFamily="34" charset="-122"/>
              </a:rPr>
              <a:t>连接成功后，浏览器开始向这个服务器发送一个</a:t>
            </a:r>
            <a:r>
              <a:rPr lang="en-US" altLang="zh-CN" dirty="0">
                <a:latin typeface="微软雅黑" panose="020B0503020204020204" pitchFamily="34" charset="-122"/>
                <a:ea typeface="微软雅黑" panose="020B0503020204020204" pitchFamily="34" charset="-122"/>
              </a:rPr>
              <a:t>HTTP</a:t>
            </a:r>
            <a:r>
              <a:rPr lang="zh-CN" altLang="en-US" dirty="0">
                <a:latin typeface="微软雅黑" panose="020B0503020204020204" pitchFamily="34" charset="-122"/>
                <a:ea typeface="微软雅黑" panose="020B0503020204020204" pitchFamily="34" charset="-122"/>
              </a:rPr>
              <a:t>请求。服务器接收到请求后开始进行处理，处理结束，返回一个响应包。</a:t>
            </a:r>
          </a:p>
        </p:txBody>
      </p:sp>
      <p:sp>
        <p:nvSpPr>
          <p:cNvPr id="38" name="对话气泡: 矩形 37"/>
          <p:cNvSpPr/>
          <p:nvPr/>
        </p:nvSpPr>
        <p:spPr bwMode="auto">
          <a:xfrm>
            <a:off x="717996" y="5134829"/>
            <a:ext cx="7892324" cy="646331"/>
          </a:xfrm>
          <a:prstGeom prst="wedgeRectCallout">
            <a:avLst>
              <a:gd name="adj1" fmla="val -5391"/>
              <a:gd name="adj2" fmla="val -13161"/>
            </a:avLst>
          </a:prstGeom>
          <a:noFill/>
          <a:ln w="254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0" bIns="45720" numCol="1" rtlCol="0" anchor="ctr" anchorCtr="0" compatLnSpc="1">
            <a:spAutoFit/>
          </a:bodyPr>
          <a:lstStyle/>
          <a:p>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）浏览器接收和处理：浏览器接收到来自服务器的响应后，开始解析和渲染接收到的内容并呈现给用户。</a:t>
            </a:r>
          </a:p>
        </p:txBody>
      </p:sp>
      <p:sp>
        <p:nvSpPr>
          <p:cNvPr id="39" name="对话气泡: 矩形 38"/>
          <p:cNvSpPr/>
          <p:nvPr/>
        </p:nvSpPr>
        <p:spPr bwMode="auto">
          <a:xfrm>
            <a:off x="717996" y="5870864"/>
            <a:ext cx="7892324" cy="369332"/>
          </a:xfrm>
          <a:prstGeom prst="wedgeRectCallout">
            <a:avLst>
              <a:gd name="adj1" fmla="val 21769"/>
              <a:gd name="adj2" fmla="val -791"/>
            </a:avLst>
          </a:prstGeom>
          <a:noFill/>
          <a:ln w="254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0" bIns="45720" numCol="1" rtlCol="0" anchor="ctr" anchorCtr="0" compatLnSpc="1">
            <a:spAutoFit/>
          </a:bodyPr>
          <a:lstStyle/>
          <a:p>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TCP</a:t>
            </a:r>
            <a:r>
              <a:rPr lang="zh-CN" altLang="en-US" dirty="0">
                <a:latin typeface="微软雅黑" panose="020B0503020204020204" pitchFamily="34" charset="-122"/>
                <a:ea typeface="微软雅黑" panose="020B0503020204020204" pitchFamily="34" charset="-122"/>
              </a:rPr>
              <a:t>断开连接：最后客户端断开与服务器的</a:t>
            </a:r>
            <a:r>
              <a:rPr lang="en-US" altLang="zh-CN" dirty="0">
                <a:latin typeface="微软雅黑" panose="020B0503020204020204" pitchFamily="34" charset="-122"/>
                <a:ea typeface="微软雅黑" panose="020B0503020204020204" pitchFamily="34" charset="-122"/>
              </a:rPr>
              <a:t>TCP</a:t>
            </a:r>
            <a:r>
              <a:rPr lang="zh-CN" altLang="en-US" dirty="0">
                <a:latin typeface="微软雅黑" panose="020B0503020204020204" pitchFamily="34" charset="-122"/>
                <a:ea typeface="微软雅黑" panose="020B0503020204020204" pitchFamily="34" charset="-122"/>
              </a:rPr>
              <a:t>连接。</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wipe(left)">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left)">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left)">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animBg="1"/>
      <p:bldP spid="3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47688" y="319088"/>
            <a:ext cx="8139112" cy="563562"/>
          </a:xfrm>
        </p:spPr>
        <p:txBody>
          <a:bodyPr/>
          <a:lstStyle/>
          <a:p>
            <a:pPr algn="l" eaLnBrk="1" hangingPunct="1"/>
            <a:r>
              <a:rPr lang="en-US" altLang="zh-CN" b="1" dirty="0">
                <a:effectLst>
                  <a:outerShdw blurRad="38100" dist="38100" dir="2700000" algn="tl">
                    <a:srgbClr val="000000">
                      <a:alpha val="43137"/>
                    </a:srgbClr>
                  </a:outerShdw>
                </a:effectLst>
                <a:ea typeface="微软雅黑" panose="020B0503020204020204" pitchFamily="34" charset="-122"/>
              </a:rPr>
              <a:t>2. </a:t>
            </a:r>
            <a:r>
              <a:rPr lang="zh-CN" altLang="en-US" b="1" dirty="0">
                <a:effectLst>
                  <a:outerShdw blurRad="38100" dist="38100" dir="2700000" algn="tl">
                    <a:srgbClr val="000000">
                      <a:alpha val="43137"/>
                    </a:srgbClr>
                  </a:outerShdw>
                </a:effectLst>
                <a:ea typeface="微软雅黑" panose="020B0503020204020204" pitchFamily="34" charset="-122"/>
              </a:rPr>
              <a:t>典型的</a:t>
            </a:r>
            <a:r>
              <a:rPr lang="en-US" altLang="zh-CN" b="1" dirty="0">
                <a:effectLst>
                  <a:outerShdw blurRad="38100" dist="38100" dir="2700000" algn="tl">
                    <a:srgbClr val="000000">
                      <a:alpha val="43137"/>
                    </a:srgbClr>
                  </a:outerShdw>
                </a:effectLst>
                <a:ea typeface="微软雅黑" panose="020B0503020204020204" pitchFamily="34" charset="-122"/>
              </a:rPr>
              <a:t>Web</a:t>
            </a:r>
            <a:r>
              <a:rPr lang="zh-CN" altLang="en-US" b="1" dirty="0">
                <a:effectLst>
                  <a:outerShdw blurRad="38100" dist="38100" dir="2700000" algn="tl">
                    <a:srgbClr val="000000">
                      <a:alpha val="43137"/>
                    </a:srgbClr>
                  </a:outerShdw>
                </a:effectLst>
                <a:ea typeface="微软雅黑" panose="020B0503020204020204" pitchFamily="34" charset="-122"/>
              </a:rPr>
              <a:t>安全漏洞</a:t>
            </a:r>
          </a:p>
        </p:txBody>
      </p:sp>
      <p:pic>
        <p:nvPicPr>
          <p:cNvPr id="2" name="图片 1"/>
          <p:cNvPicPr>
            <a:picLocks noChangeAspect="1"/>
          </p:cNvPicPr>
          <p:nvPr/>
        </p:nvPicPr>
        <p:blipFill>
          <a:blip r:embed="rId3"/>
          <a:stretch>
            <a:fillRect/>
          </a:stretch>
        </p:blipFill>
        <p:spPr>
          <a:xfrm>
            <a:off x="730424" y="1772816"/>
            <a:ext cx="7956376" cy="358061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47688" y="319088"/>
            <a:ext cx="8139112" cy="563562"/>
          </a:xfrm>
        </p:spPr>
        <p:txBody>
          <a:bodyPr/>
          <a:lstStyle/>
          <a:p>
            <a:pPr algn="l" eaLnBrk="1" hangingPunct="1"/>
            <a:r>
              <a:rPr lang="en-US" altLang="zh-CN" b="1" dirty="0">
                <a:effectLst>
                  <a:outerShdw blurRad="38100" dist="38100" dir="2700000" algn="tl">
                    <a:srgbClr val="000000">
                      <a:alpha val="43137"/>
                    </a:srgbClr>
                  </a:outerShdw>
                </a:effectLst>
                <a:ea typeface="微软雅黑" panose="020B0503020204020204" pitchFamily="34" charset="-122"/>
              </a:rPr>
              <a:t>2. </a:t>
            </a:r>
            <a:r>
              <a:rPr lang="zh-CN" altLang="en-US" b="1" dirty="0">
                <a:effectLst>
                  <a:outerShdw blurRad="38100" dist="38100" dir="2700000" algn="tl">
                    <a:srgbClr val="000000">
                      <a:alpha val="43137"/>
                    </a:srgbClr>
                  </a:outerShdw>
                </a:effectLst>
                <a:ea typeface="微软雅黑" panose="020B0503020204020204" pitchFamily="34" charset="-122"/>
              </a:rPr>
              <a:t>典型的</a:t>
            </a:r>
            <a:r>
              <a:rPr lang="en-US" altLang="zh-CN" b="1" dirty="0">
                <a:effectLst>
                  <a:outerShdw blurRad="38100" dist="38100" dir="2700000" algn="tl">
                    <a:srgbClr val="000000">
                      <a:alpha val="43137"/>
                    </a:srgbClr>
                  </a:outerShdw>
                </a:effectLst>
                <a:ea typeface="微软雅黑" panose="020B0503020204020204" pitchFamily="34" charset="-122"/>
              </a:rPr>
              <a:t>Web</a:t>
            </a:r>
            <a:r>
              <a:rPr lang="zh-CN" altLang="en-US" b="1" dirty="0">
                <a:effectLst>
                  <a:outerShdw blurRad="38100" dist="38100" dir="2700000" algn="tl">
                    <a:srgbClr val="000000">
                      <a:alpha val="43137"/>
                    </a:srgbClr>
                  </a:outerShdw>
                </a:effectLst>
                <a:ea typeface="微软雅黑" panose="020B0503020204020204" pitchFamily="34" charset="-122"/>
              </a:rPr>
              <a:t>安全漏洞</a:t>
            </a:r>
          </a:p>
        </p:txBody>
      </p:sp>
      <p:pic>
        <p:nvPicPr>
          <p:cNvPr id="2" name="图片 1"/>
          <p:cNvPicPr>
            <a:picLocks noChangeAspect="1"/>
          </p:cNvPicPr>
          <p:nvPr/>
        </p:nvPicPr>
        <p:blipFill>
          <a:blip r:embed="rId2"/>
          <a:stretch>
            <a:fillRect/>
          </a:stretch>
        </p:blipFill>
        <p:spPr>
          <a:xfrm>
            <a:off x="755576" y="1430265"/>
            <a:ext cx="3096344" cy="702591"/>
          </a:xfrm>
          <a:prstGeom prst="rect">
            <a:avLst/>
          </a:prstGeom>
        </p:spPr>
      </p:pic>
      <p:pic>
        <p:nvPicPr>
          <p:cNvPr id="3" name="图片 2"/>
          <p:cNvPicPr>
            <a:picLocks noChangeAspect="1"/>
          </p:cNvPicPr>
          <p:nvPr/>
        </p:nvPicPr>
        <p:blipFill>
          <a:blip r:embed="rId3"/>
          <a:stretch>
            <a:fillRect/>
          </a:stretch>
        </p:blipFill>
        <p:spPr>
          <a:xfrm>
            <a:off x="755576" y="2132856"/>
            <a:ext cx="8139112" cy="379417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47688" y="319088"/>
            <a:ext cx="8139112" cy="563562"/>
          </a:xfrm>
        </p:spPr>
        <p:txBody>
          <a:bodyPr/>
          <a:lstStyle/>
          <a:p>
            <a:pPr algn="l" eaLnBrk="1" hangingPunct="1"/>
            <a:r>
              <a:rPr lang="en-US" altLang="zh-CN" b="1" dirty="0">
                <a:effectLst>
                  <a:outerShdw blurRad="38100" dist="38100" dir="2700000" algn="tl">
                    <a:srgbClr val="000000">
                      <a:alpha val="43137"/>
                    </a:srgbClr>
                  </a:outerShdw>
                </a:effectLst>
                <a:ea typeface="微软雅黑" panose="020B0503020204020204" pitchFamily="34" charset="-122"/>
              </a:rPr>
              <a:t>2. </a:t>
            </a:r>
            <a:r>
              <a:rPr lang="zh-CN" altLang="en-US" b="1" dirty="0">
                <a:effectLst>
                  <a:outerShdw blurRad="38100" dist="38100" dir="2700000" algn="tl">
                    <a:srgbClr val="000000">
                      <a:alpha val="43137"/>
                    </a:srgbClr>
                  </a:outerShdw>
                </a:effectLst>
                <a:ea typeface="微软雅黑" panose="020B0503020204020204" pitchFamily="34" charset="-122"/>
              </a:rPr>
              <a:t>典型的</a:t>
            </a:r>
            <a:r>
              <a:rPr lang="en-US" altLang="zh-CN" b="1" dirty="0">
                <a:effectLst>
                  <a:outerShdw blurRad="38100" dist="38100" dir="2700000" algn="tl">
                    <a:srgbClr val="000000">
                      <a:alpha val="43137"/>
                    </a:srgbClr>
                  </a:outerShdw>
                </a:effectLst>
                <a:ea typeface="微软雅黑" panose="020B0503020204020204" pitchFamily="34" charset="-122"/>
              </a:rPr>
              <a:t>Web</a:t>
            </a:r>
            <a:r>
              <a:rPr lang="zh-CN" altLang="en-US" b="1" dirty="0">
                <a:effectLst>
                  <a:outerShdw blurRad="38100" dist="38100" dir="2700000" algn="tl">
                    <a:srgbClr val="000000">
                      <a:alpha val="43137"/>
                    </a:srgbClr>
                  </a:outerShdw>
                </a:effectLst>
                <a:ea typeface="微软雅黑" panose="020B0503020204020204" pitchFamily="34" charset="-122"/>
              </a:rPr>
              <a:t>安全漏洞</a:t>
            </a:r>
          </a:p>
        </p:txBody>
      </p:sp>
      <p:pic>
        <p:nvPicPr>
          <p:cNvPr id="3" name="图片 2"/>
          <p:cNvPicPr>
            <a:picLocks noChangeAspect="1"/>
          </p:cNvPicPr>
          <p:nvPr/>
        </p:nvPicPr>
        <p:blipFill>
          <a:blip r:embed="rId2"/>
          <a:stretch>
            <a:fillRect/>
          </a:stretch>
        </p:blipFill>
        <p:spPr>
          <a:xfrm>
            <a:off x="755576" y="1430265"/>
            <a:ext cx="3096344" cy="702591"/>
          </a:xfrm>
          <a:prstGeom prst="rect">
            <a:avLst/>
          </a:prstGeom>
        </p:spPr>
      </p:pic>
      <p:pic>
        <p:nvPicPr>
          <p:cNvPr id="2" name="图片 1"/>
          <p:cNvPicPr>
            <a:picLocks noChangeAspect="1"/>
          </p:cNvPicPr>
          <p:nvPr/>
        </p:nvPicPr>
        <p:blipFill>
          <a:blip r:embed="rId3"/>
          <a:stretch>
            <a:fillRect/>
          </a:stretch>
        </p:blipFill>
        <p:spPr>
          <a:xfrm>
            <a:off x="755576" y="2132857"/>
            <a:ext cx="7848872" cy="320241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47688" y="319088"/>
            <a:ext cx="8139112" cy="563562"/>
          </a:xfrm>
        </p:spPr>
        <p:txBody>
          <a:bodyPr/>
          <a:lstStyle/>
          <a:p>
            <a:pPr algn="l" eaLnBrk="1" hangingPunct="1"/>
            <a:r>
              <a:rPr lang="en-US" altLang="zh-CN" b="1" dirty="0">
                <a:effectLst>
                  <a:outerShdw blurRad="38100" dist="38100" dir="2700000" algn="tl">
                    <a:srgbClr val="000000">
                      <a:alpha val="43137"/>
                    </a:srgbClr>
                  </a:outerShdw>
                </a:effectLst>
                <a:ea typeface="微软雅黑" panose="020B0503020204020204" pitchFamily="34" charset="-122"/>
              </a:rPr>
              <a:t>2. </a:t>
            </a:r>
            <a:r>
              <a:rPr lang="zh-CN" altLang="en-US" b="1" dirty="0">
                <a:effectLst>
                  <a:outerShdw blurRad="38100" dist="38100" dir="2700000" algn="tl">
                    <a:srgbClr val="000000">
                      <a:alpha val="43137"/>
                    </a:srgbClr>
                  </a:outerShdw>
                </a:effectLst>
                <a:ea typeface="微软雅黑" panose="020B0503020204020204" pitchFamily="34" charset="-122"/>
              </a:rPr>
              <a:t>典型的</a:t>
            </a:r>
            <a:r>
              <a:rPr lang="en-US" altLang="zh-CN" b="1" dirty="0">
                <a:effectLst>
                  <a:outerShdw blurRad="38100" dist="38100" dir="2700000" algn="tl">
                    <a:srgbClr val="000000">
                      <a:alpha val="43137"/>
                    </a:srgbClr>
                  </a:outerShdw>
                </a:effectLst>
                <a:ea typeface="微软雅黑" panose="020B0503020204020204" pitchFamily="34" charset="-122"/>
              </a:rPr>
              <a:t>Web</a:t>
            </a:r>
            <a:r>
              <a:rPr lang="zh-CN" altLang="en-US" b="1" dirty="0">
                <a:effectLst>
                  <a:outerShdw blurRad="38100" dist="38100" dir="2700000" algn="tl">
                    <a:srgbClr val="000000">
                      <a:alpha val="43137"/>
                    </a:srgbClr>
                  </a:outerShdw>
                </a:effectLst>
                <a:ea typeface="微软雅黑" panose="020B0503020204020204" pitchFamily="34" charset="-122"/>
              </a:rPr>
              <a:t>安全漏洞</a:t>
            </a:r>
          </a:p>
        </p:txBody>
      </p:sp>
      <p:pic>
        <p:nvPicPr>
          <p:cNvPr id="2" name="图片 1"/>
          <p:cNvPicPr>
            <a:picLocks noChangeAspect="1"/>
          </p:cNvPicPr>
          <p:nvPr/>
        </p:nvPicPr>
        <p:blipFill>
          <a:blip r:embed="rId3"/>
          <a:stretch>
            <a:fillRect/>
          </a:stretch>
        </p:blipFill>
        <p:spPr>
          <a:xfrm>
            <a:off x="658416" y="1700808"/>
            <a:ext cx="8028384" cy="362360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47688" y="319088"/>
            <a:ext cx="8139112" cy="563562"/>
          </a:xfrm>
        </p:spPr>
        <p:txBody>
          <a:bodyPr/>
          <a:lstStyle/>
          <a:p>
            <a:pPr algn="l" eaLnBrk="1" hangingPunct="1"/>
            <a:r>
              <a:rPr lang="en-US" altLang="zh-CN" b="1" dirty="0">
                <a:effectLst>
                  <a:outerShdw blurRad="38100" dist="38100" dir="2700000" algn="tl">
                    <a:srgbClr val="000000">
                      <a:alpha val="43137"/>
                    </a:srgbClr>
                  </a:outerShdw>
                </a:effectLst>
                <a:ea typeface="微软雅黑" panose="020B0503020204020204" pitchFamily="34" charset="-122"/>
              </a:rPr>
              <a:t>2. </a:t>
            </a:r>
            <a:r>
              <a:rPr lang="zh-CN" altLang="en-US" b="1" dirty="0">
                <a:effectLst>
                  <a:outerShdw blurRad="38100" dist="38100" dir="2700000" algn="tl">
                    <a:srgbClr val="000000">
                      <a:alpha val="43137"/>
                    </a:srgbClr>
                  </a:outerShdw>
                </a:effectLst>
                <a:ea typeface="微软雅黑" panose="020B0503020204020204" pitchFamily="34" charset="-122"/>
              </a:rPr>
              <a:t>典型的</a:t>
            </a:r>
            <a:r>
              <a:rPr lang="en-US" altLang="zh-CN" b="1" dirty="0">
                <a:effectLst>
                  <a:outerShdw blurRad="38100" dist="38100" dir="2700000" algn="tl">
                    <a:srgbClr val="000000">
                      <a:alpha val="43137"/>
                    </a:srgbClr>
                  </a:outerShdw>
                </a:effectLst>
                <a:ea typeface="微软雅黑" panose="020B0503020204020204" pitchFamily="34" charset="-122"/>
              </a:rPr>
              <a:t>Web</a:t>
            </a:r>
            <a:r>
              <a:rPr lang="zh-CN" altLang="en-US" b="1" dirty="0">
                <a:effectLst>
                  <a:outerShdw blurRad="38100" dist="38100" dir="2700000" algn="tl">
                    <a:srgbClr val="000000">
                      <a:alpha val="43137"/>
                    </a:srgbClr>
                  </a:outerShdw>
                </a:effectLst>
                <a:ea typeface="微软雅黑" panose="020B0503020204020204" pitchFamily="34" charset="-122"/>
              </a:rPr>
              <a:t>安全漏洞</a:t>
            </a:r>
          </a:p>
        </p:txBody>
      </p:sp>
      <p:pic>
        <p:nvPicPr>
          <p:cNvPr id="2" name="图片 1"/>
          <p:cNvPicPr>
            <a:picLocks noChangeAspect="1"/>
          </p:cNvPicPr>
          <p:nvPr/>
        </p:nvPicPr>
        <p:blipFill>
          <a:blip r:embed="rId2"/>
          <a:stretch>
            <a:fillRect/>
          </a:stretch>
        </p:blipFill>
        <p:spPr>
          <a:xfrm>
            <a:off x="683568" y="1412776"/>
            <a:ext cx="3347864" cy="642419"/>
          </a:xfrm>
          <a:prstGeom prst="rect">
            <a:avLst/>
          </a:prstGeom>
        </p:spPr>
      </p:pic>
      <p:pic>
        <p:nvPicPr>
          <p:cNvPr id="3" name="图片 2"/>
          <p:cNvPicPr>
            <a:picLocks noChangeAspect="1"/>
          </p:cNvPicPr>
          <p:nvPr/>
        </p:nvPicPr>
        <p:blipFill>
          <a:blip r:embed="rId3"/>
          <a:stretch>
            <a:fillRect/>
          </a:stretch>
        </p:blipFill>
        <p:spPr>
          <a:xfrm>
            <a:off x="683568" y="2055195"/>
            <a:ext cx="7812360" cy="365424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47688" y="319088"/>
            <a:ext cx="8139112" cy="563562"/>
          </a:xfrm>
        </p:spPr>
        <p:txBody>
          <a:bodyPr/>
          <a:lstStyle/>
          <a:p>
            <a:pPr algn="l" eaLnBrk="1" hangingPunct="1"/>
            <a:r>
              <a:rPr lang="en-US" altLang="zh-CN" b="1" dirty="0">
                <a:effectLst>
                  <a:outerShdw blurRad="38100" dist="38100" dir="2700000" algn="tl">
                    <a:srgbClr val="000000">
                      <a:alpha val="43137"/>
                    </a:srgbClr>
                  </a:outerShdw>
                </a:effectLst>
                <a:ea typeface="微软雅黑" panose="020B0503020204020204" pitchFamily="34" charset="-122"/>
              </a:rPr>
              <a:t>2. </a:t>
            </a:r>
            <a:r>
              <a:rPr lang="zh-CN" altLang="en-US" b="1" dirty="0">
                <a:effectLst>
                  <a:outerShdw blurRad="38100" dist="38100" dir="2700000" algn="tl">
                    <a:srgbClr val="000000">
                      <a:alpha val="43137"/>
                    </a:srgbClr>
                  </a:outerShdw>
                </a:effectLst>
                <a:ea typeface="微软雅黑" panose="020B0503020204020204" pitchFamily="34" charset="-122"/>
              </a:rPr>
              <a:t>典型的</a:t>
            </a:r>
            <a:r>
              <a:rPr lang="en-US" altLang="zh-CN" b="1" dirty="0">
                <a:effectLst>
                  <a:outerShdw blurRad="38100" dist="38100" dir="2700000" algn="tl">
                    <a:srgbClr val="000000">
                      <a:alpha val="43137"/>
                    </a:srgbClr>
                  </a:outerShdw>
                </a:effectLst>
                <a:ea typeface="微软雅黑" panose="020B0503020204020204" pitchFamily="34" charset="-122"/>
              </a:rPr>
              <a:t>Web</a:t>
            </a:r>
            <a:r>
              <a:rPr lang="zh-CN" altLang="en-US" b="1" dirty="0">
                <a:effectLst>
                  <a:outerShdw blurRad="38100" dist="38100" dir="2700000" algn="tl">
                    <a:srgbClr val="000000">
                      <a:alpha val="43137"/>
                    </a:srgbClr>
                  </a:outerShdw>
                </a:effectLst>
                <a:ea typeface="微软雅黑" panose="020B0503020204020204" pitchFamily="34" charset="-122"/>
              </a:rPr>
              <a:t>安全漏洞</a:t>
            </a:r>
          </a:p>
        </p:txBody>
      </p:sp>
      <p:pic>
        <p:nvPicPr>
          <p:cNvPr id="3" name="图片 2"/>
          <p:cNvPicPr>
            <a:picLocks noChangeAspect="1"/>
          </p:cNvPicPr>
          <p:nvPr/>
        </p:nvPicPr>
        <p:blipFill>
          <a:blip r:embed="rId2"/>
          <a:stretch>
            <a:fillRect/>
          </a:stretch>
        </p:blipFill>
        <p:spPr>
          <a:xfrm>
            <a:off x="683568" y="1412776"/>
            <a:ext cx="3347864" cy="642419"/>
          </a:xfrm>
          <a:prstGeom prst="rect">
            <a:avLst/>
          </a:prstGeom>
        </p:spPr>
      </p:pic>
      <p:pic>
        <p:nvPicPr>
          <p:cNvPr id="2" name="图片 1"/>
          <p:cNvPicPr>
            <a:picLocks noChangeAspect="1"/>
          </p:cNvPicPr>
          <p:nvPr/>
        </p:nvPicPr>
        <p:blipFill>
          <a:blip r:embed="rId3"/>
          <a:stretch>
            <a:fillRect/>
          </a:stretch>
        </p:blipFill>
        <p:spPr>
          <a:xfrm>
            <a:off x="683568" y="2055195"/>
            <a:ext cx="8139112" cy="328832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47688" y="319088"/>
            <a:ext cx="8139112" cy="563562"/>
          </a:xfrm>
        </p:spPr>
        <p:txBody>
          <a:bodyPr/>
          <a:lstStyle/>
          <a:p>
            <a:pPr algn="l" eaLnBrk="1" hangingPunct="1"/>
            <a:r>
              <a:rPr lang="en-US" altLang="zh-CN" b="1" dirty="0">
                <a:effectLst>
                  <a:outerShdw blurRad="38100" dist="38100" dir="2700000" algn="tl">
                    <a:srgbClr val="000000">
                      <a:alpha val="43137"/>
                    </a:srgbClr>
                  </a:outerShdw>
                </a:effectLst>
                <a:ea typeface="微软雅黑" panose="020B0503020204020204" pitchFamily="34" charset="-122"/>
              </a:rPr>
              <a:t>2. </a:t>
            </a:r>
            <a:r>
              <a:rPr lang="zh-CN" altLang="en-US" b="1" dirty="0">
                <a:effectLst>
                  <a:outerShdw blurRad="38100" dist="38100" dir="2700000" algn="tl">
                    <a:srgbClr val="000000">
                      <a:alpha val="43137"/>
                    </a:srgbClr>
                  </a:outerShdw>
                </a:effectLst>
                <a:ea typeface="微软雅黑" panose="020B0503020204020204" pitchFamily="34" charset="-122"/>
              </a:rPr>
              <a:t>典型的</a:t>
            </a:r>
            <a:r>
              <a:rPr lang="en-US" altLang="zh-CN" b="1" dirty="0">
                <a:effectLst>
                  <a:outerShdw blurRad="38100" dist="38100" dir="2700000" algn="tl">
                    <a:srgbClr val="000000">
                      <a:alpha val="43137"/>
                    </a:srgbClr>
                  </a:outerShdw>
                </a:effectLst>
                <a:ea typeface="微软雅黑" panose="020B0503020204020204" pitchFamily="34" charset="-122"/>
              </a:rPr>
              <a:t>Web</a:t>
            </a:r>
            <a:r>
              <a:rPr lang="zh-CN" altLang="en-US" b="1" dirty="0">
                <a:effectLst>
                  <a:outerShdw blurRad="38100" dist="38100" dir="2700000" algn="tl">
                    <a:srgbClr val="000000">
                      <a:alpha val="43137"/>
                    </a:srgbClr>
                  </a:outerShdw>
                </a:effectLst>
                <a:ea typeface="微软雅黑" panose="020B0503020204020204" pitchFamily="34" charset="-122"/>
              </a:rPr>
              <a:t>安全漏洞</a:t>
            </a:r>
          </a:p>
        </p:txBody>
      </p:sp>
      <p:pic>
        <p:nvPicPr>
          <p:cNvPr id="2" name="图片 1"/>
          <p:cNvPicPr>
            <a:picLocks noChangeAspect="1"/>
          </p:cNvPicPr>
          <p:nvPr/>
        </p:nvPicPr>
        <p:blipFill>
          <a:blip r:embed="rId2"/>
          <a:stretch>
            <a:fillRect/>
          </a:stretch>
        </p:blipFill>
        <p:spPr>
          <a:xfrm>
            <a:off x="683568" y="1772816"/>
            <a:ext cx="8100392" cy="36148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47688" y="319088"/>
            <a:ext cx="8139112" cy="563562"/>
          </a:xfrm>
        </p:spPr>
        <p:txBody>
          <a:bodyPr/>
          <a:lstStyle/>
          <a:p>
            <a:pPr algn="l" eaLnBrk="1" hangingPunct="1"/>
            <a:r>
              <a:rPr lang="en-US" altLang="zh-CN" b="1" dirty="0">
                <a:effectLst>
                  <a:outerShdw blurRad="38100" dist="38100" dir="2700000" algn="tl">
                    <a:srgbClr val="000000">
                      <a:alpha val="43137"/>
                    </a:srgbClr>
                  </a:outerShdw>
                </a:effectLst>
                <a:ea typeface="微软雅黑" panose="020B0503020204020204" pitchFamily="34" charset="-122"/>
              </a:rPr>
              <a:t>2. </a:t>
            </a:r>
            <a:r>
              <a:rPr lang="zh-CN" altLang="en-US" b="1" dirty="0">
                <a:effectLst>
                  <a:outerShdw blurRad="38100" dist="38100" dir="2700000" algn="tl">
                    <a:srgbClr val="000000">
                      <a:alpha val="43137"/>
                    </a:srgbClr>
                  </a:outerShdw>
                </a:effectLst>
                <a:ea typeface="微软雅黑" panose="020B0503020204020204" pitchFamily="34" charset="-122"/>
              </a:rPr>
              <a:t>典型的</a:t>
            </a:r>
            <a:r>
              <a:rPr lang="en-US" altLang="zh-CN" b="1" dirty="0">
                <a:effectLst>
                  <a:outerShdw blurRad="38100" dist="38100" dir="2700000" algn="tl">
                    <a:srgbClr val="000000">
                      <a:alpha val="43137"/>
                    </a:srgbClr>
                  </a:outerShdw>
                </a:effectLst>
                <a:ea typeface="微软雅黑" panose="020B0503020204020204" pitchFamily="34" charset="-122"/>
              </a:rPr>
              <a:t>Web</a:t>
            </a:r>
            <a:r>
              <a:rPr lang="zh-CN" altLang="en-US" b="1" dirty="0">
                <a:effectLst>
                  <a:outerShdw blurRad="38100" dist="38100" dir="2700000" algn="tl">
                    <a:srgbClr val="000000">
                      <a:alpha val="43137"/>
                    </a:srgbClr>
                  </a:outerShdw>
                </a:effectLst>
                <a:ea typeface="微软雅黑" panose="020B0503020204020204" pitchFamily="34" charset="-122"/>
              </a:rPr>
              <a:t>安全漏洞</a:t>
            </a:r>
          </a:p>
        </p:txBody>
      </p:sp>
      <p:pic>
        <p:nvPicPr>
          <p:cNvPr id="2" name="图片 1"/>
          <p:cNvPicPr>
            <a:picLocks noChangeAspect="1"/>
          </p:cNvPicPr>
          <p:nvPr/>
        </p:nvPicPr>
        <p:blipFill>
          <a:blip r:embed="rId2"/>
          <a:stretch>
            <a:fillRect/>
          </a:stretch>
        </p:blipFill>
        <p:spPr>
          <a:xfrm>
            <a:off x="650799" y="1498103"/>
            <a:ext cx="3923928" cy="634753"/>
          </a:xfrm>
          <a:prstGeom prst="rect">
            <a:avLst/>
          </a:prstGeom>
        </p:spPr>
      </p:pic>
      <p:pic>
        <p:nvPicPr>
          <p:cNvPr id="3" name="图片 2"/>
          <p:cNvPicPr>
            <a:picLocks noChangeAspect="1"/>
          </p:cNvPicPr>
          <p:nvPr/>
        </p:nvPicPr>
        <p:blipFill>
          <a:blip r:embed="rId3"/>
          <a:stretch>
            <a:fillRect/>
          </a:stretch>
        </p:blipFill>
        <p:spPr>
          <a:xfrm>
            <a:off x="650799" y="2132856"/>
            <a:ext cx="8172400" cy="379432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47688" y="319088"/>
            <a:ext cx="8139112" cy="563562"/>
          </a:xfrm>
        </p:spPr>
        <p:txBody>
          <a:bodyPr/>
          <a:lstStyle/>
          <a:p>
            <a:pPr algn="l" eaLnBrk="1" hangingPunct="1"/>
            <a:r>
              <a:rPr lang="en-US" altLang="zh-CN" b="1" dirty="0">
                <a:effectLst>
                  <a:outerShdw blurRad="38100" dist="38100" dir="2700000" algn="tl">
                    <a:srgbClr val="000000">
                      <a:alpha val="43137"/>
                    </a:srgbClr>
                  </a:outerShdw>
                </a:effectLst>
                <a:ea typeface="微软雅黑" panose="020B0503020204020204" pitchFamily="34" charset="-122"/>
              </a:rPr>
              <a:t>2. </a:t>
            </a:r>
            <a:r>
              <a:rPr lang="zh-CN" altLang="en-US" b="1" dirty="0">
                <a:effectLst>
                  <a:outerShdw blurRad="38100" dist="38100" dir="2700000" algn="tl">
                    <a:srgbClr val="000000">
                      <a:alpha val="43137"/>
                    </a:srgbClr>
                  </a:outerShdw>
                </a:effectLst>
                <a:ea typeface="微软雅黑" panose="020B0503020204020204" pitchFamily="34" charset="-122"/>
              </a:rPr>
              <a:t>典型的</a:t>
            </a:r>
            <a:r>
              <a:rPr lang="en-US" altLang="zh-CN" b="1" dirty="0">
                <a:effectLst>
                  <a:outerShdw blurRad="38100" dist="38100" dir="2700000" algn="tl">
                    <a:srgbClr val="000000">
                      <a:alpha val="43137"/>
                    </a:srgbClr>
                  </a:outerShdw>
                </a:effectLst>
                <a:ea typeface="微软雅黑" panose="020B0503020204020204" pitchFamily="34" charset="-122"/>
              </a:rPr>
              <a:t>Web</a:t>
            </a:r>
            <a:r>
              <a:rPr lang="zh-CN" altLang="en-US" b="1" dirty="0">
                <a:effectLst>
                  <a:outerShdw blurRad="38100" dist="38100" dir="2700000" algn="tl">
                    <a:srgbClr val="000000">
                      <a:alpha val="43137"/>
                    </a:srgbClr>
                  </a:outerShdw>
                </a:effectLst>
                <a:ea typeface="微软雅黑" panose="020B0503020204020204" pitchFamily="34" charset="-122"/>
              </a:rPr>
              <a:t>安全漏洞</a:t>
            </a:r>
          </a:p>
        </p:txBody>
      </p:sp>
      <p:pic>
        <p:nvPicPr>
          <p:cNvPr id="3" name="图片 2"/>
          <p:cNvPicPr>
            <a:picLocks noChangeAspect="1"/>
          </p:cNvPicPr>
          <p:nvPr/>
        </p:nvPicPr>
        <p:blipFill>
          <a:blip r:embed="rId3"/>
          <a:stretch>
            <a:fillRect/>
          </a:stretch>
        </p:blipFill>
        <p:spPr>
          <a:xfrm>
            <a:off x="650799" y="1498103"/>
            <a:ext cx="3923928" cy="634753"/>
          </a:xfrm>
          <a:prstGeom prst="rect">
            <a:avLst/>
          </a:prstGeom>
        </p:spPr>
      </p:pic>
      <p:pic>
        <p:nvPicPr>
          <p:cNvPr id="2" name="图片 1"/>
          <p:cNvPicPr>
            <a:picLocks noChangeAspect="1"/>
          </p:cNvPicPr>
          <p:nvPr/>
        </p:nvPicPr>
        <p:blipFill>
          <a:blip r:embed="rId4"/>
          <a:stretch>
            <a:fillRect/>
          </a:stretch>
        </p:blipFill>
        <p:spPr>
          <a:xfrm>
            <a:off x="650799" y="2132856"/>
            <a:ext cx="8244408" cy="334945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47688" y="319088"/>
            <a:ext cx="8139112" cy="563562"/>
          </a:xfrm>
        </p:spPr>
        <p:txBody>
          <a:bodyPr/>
          <a:lstStyle/>
          <a:p>
            <a:pPr algn="l" eaLnBrk="1" hangingPunct="1"/>
            <a:r>
              <a:rPr lang="en-US" altLang="zh-CN" b="1" dirty="0">
                <a:effectLst>
                  <a:outerShdw blurRad="38100" dist="38100" dir="2700000" algn="tl">
                    <a:srgbClr val="000000">
                      <a:alpha val="43137"/>
                    </a:srgbClr>
                  </a:outerShdw>
                </a:effectLst>
                <a:ea typeface="微软雅黑" panose="020B0503020204020204" pitchFamily="34" charset="-122"/>
              </a:rPr>
              <a:t>2. </a:t>
            </a:r>
            <a:r>
              <a:rPr lang="zh-CN" altLang="en-US" b="1" dirty="0">
                <a:effectLst>
                  <a:outerShdw blurRad="38100" dist="38100" dir="2700000" algn="tl">
                    <a:srgbClr val="000000">
                      <a:alpha val="43137"/>
                    </a:srgbClr>
                  </a:outerShdw>
                </a:effectLst>
                <a:ea typeface="微软雅黑" panose="020B0503020204020204" pitchFamily="34" charset="-122"/>
              </a:rPr>
              <a:t>典型的</a:t>
            </a:r>
            <a:r>
              <a:rPr lang="en-US" altLang="zh-CN" b="1" dirty="0">
                <a:effectLst>
                  <a:outerShdw blurRad="38100" dist="38100" dir="2700000" algn="tl">
                    <a:srgbClr val="000000">
                      <a:alpha val="43137"/>
                    </a:srgbClr>
                  </a:outerShdw>
                </a:effectLst>
                <a:ea typeface="微软雅黑" panose="020B0503020204020204" pitchFamily="34" charset="-122"/>
              </a:rPr>
              <a:t>Web</a:t>
            </a:r>
            <a:r>
              <a:rPr lang="zh-CN" altLang="en-US" b="1" dirty="0">
                <a:effectLst>
                  <a:outerShdw blurRad="38100" dist="38100" dir="2700000" algn="tl">
                    <a:srgbClr val="000000">
                      <a:alpha val="43137"/>
                    </a:srgbClr>
                  </a:outerShdw>
                </a:effectLst>
                <a:ea typeface="微软雅黑" panose="020B0503020204020204" pitchFamily="34" charset="-122"/>
              </a:rPr>
              <a:t>安全漏洞</a:t>
            </a:r>
          </a:p>
        </p:txBody>
      </p:sp>
      <p:pic>
        <p:nvPicPr>
          <p:cNvPr id="2" name="图片 1"/>
          <p:cNvPicPr>
            <a:picLocks noChangeAspect="1"/>
          </p:cNvPicPr>
          <p:nvPr/>
        </p:nvPicPr>
        <p:blipFill>
          <a:blip r:embed="rId2"/>
          <a:stretch>
            <a:fillRect/>
          </a:stretch>
        </p:blipFill>
        <p:spPr>
          <a:xfrm>
            <a:off x="611560" y="1568697"/>
            <a:ext cx="8244408" cy="372060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47688" y="319088"/>
            <a:ext cx="8139112" cy="563562"/>
          </a:xfrm>
        </p:spPr>
        <p:txBody>
          <a:bodyPr/>
          <a:lstStyle/>
          <a:p>
            <a:pPr algn="l" eaLnBrk="1" hangingPunct="1"/>
            <a:r>
              <a:rPr lang="en-US" altLang="zh-CN" b="1" dirty="0">
                <a:effectLst>
                  <a:outerShdw blurRad="38100" dist="38100" dir="2700000" algn="tl">
                    <a:srgbClr val="000000">
                      <a:alpha val="43137"/>
                    </a:srgbClr>
                  </a:outerShdw>
                </a:effectLst>
                <a:ea typeface="微软雅黑" panose="020B0503020204020204" pitchFamily="34" charset="-122"/>
              </a:rPr>
              <a:t>2. </a:t>
            </a:r>
            <a:r>
              <a:rPr lang="zh-CN" altLang="en-US" b="1" dirty="0">
                <a:effectLst>
                  <a:outerShdw blurRad="38100" dist="38100" dir="2700000" algn="tl">
                    <a:srgbClr val="000000">
                      <a:alpha val="43137"/>
                    </a:srgbClr>
                  </a:outerShdw>
                </a:effectLst>
                <a:ea typeface="微软雅黑" panose="020B0503020204020204" pitchFamily="34" charset="-122"/>
              </a:rPr>
              <a:t>典型的</a:t>
            </a:r>
            <a:r>
              <a:rPr lang="en-US" altLang="zh-CN" b="1" dirty="0">
                <a:effectLst>
                  <a:outerShdw blurRad="38100" dist="38100" dir="2700000" algn="tl">
                    <a:srgbClr val="000000">
                      <a:alpha val="43137"/>
                    </a:srgbClr>
                  </a:outerShdw>
                </a:effectLst>
                <a:ea typeface="微软雅黑" panose="020B0503020204020204" pitchFamily="34" charset="-122"/>
              </a:rPr>
              <a:t>Web</a:t>
            </a:r>
            <a:r>
              <a:rPr lang="zh-CN" altLang="en-US" b="1" dirty="0">
                <a:effectLst>
                  <a:outerShdw blurRad="38100" dist="38100" dir="2700000" algn="tl">
                    <a:srgbClr val="000000">
                      <a:alpha val="43137"/>
                    </a:srgbClr>
                  </a:outerShdw>
                </a:effectLst>
                <a:ea typeface="微软雅黑" panose="020B0503020204020204" pitchFamily="34" charset="-122"/>
              </a:rPr>
              <a:t>安全漏洞</a:t>
            </a:r>
          </a:p>
        </p:txBody>
      </p:sp>
      <p:sp>
        <p:nvSpPr>
          <p:cNvPr id="151555" name="Rectangle 3"/>
          <p:cNvSpPr>
            <a:spLocks noGrp="1" noChangeArrowheads="1"/>
          </p:cNvSpPr>
          <p:nvPr>
            <p:ph type="body" idx="1"/>
          </p:nvPr>
        </p:nvSpPr>
        <p:spPr>
          <a:xfrm>
            <a:off x="457200" y="1052736"/>
            <a:ext cx="8229600" cy="4551784"/>
          </a:xfrm>
        </p:spPr>
        <p:txBody>
          <a:bodyPr/>
          <a:lstStyle/>
          <a:p>
            <a:pPr eaLnBrk="1" hangingPunct="1">
              <a:defRPr/>
            </a:pPr>
            <a:r>
              <a:rPr lang="en-US" altLang="zh-CN" b="1" dirty="0">
                <a:effectLst>
                  <a:outerShdw blurRad="38100" dist="38100" dir="2700000" algn="tl">
                    <a:srgbClr val="C0C0C0"/>
                  </a:outerShdw>
                </a:effectLst>
                <a:ea typeface="微软雅黑" panose="020B0503020204020204" pitchFamily="34" charset="-122"/>
              </a:rPr>
              <a:t>Web</a:t>
            </a:r>
            <a:r>
              <a:rPr lang="zh-CN" altLang="en-US" b="1" dirty="0">
                <a:effectLst>
                  <a:outerShdw blurRad="38100" dist="38100" dir="2700000" algn="tl">
                    <a:srgbClr val="C0C0C0"/>
                  </a:outerShdw>
                </a:effectLst>
                <a:ea typeface="微软雅黑" panose="020B0503020204020204" pitchFamily="34" charset="-122"/>
              </a:rPr>
              <a:t>应用安全漏洞是</a:t>
            </a:r>
            <a:r>
              <a:rPr lang="en-US" altLang="zh-CN" b="1" dirty="0">
                <a:effectLst>
                  <a:outerShdw blurRad="38100" dist="38100" dir="2700000" algn="tl">
                    <a:srgbClr val="C0C0C0"/>
                  </a:outerShdw>
                </a:effectLst>
                <a:ea typeface="微软雅黑" panose="020B0503020204020204" pitchFamily="34" charset="-122"/>
              </a:rPr>
              <a:t>Web</a:t>
            </a:r>
            <a:r>
              <a:rPr lang="zh-CN" altLang="en-US" b="1" dirty="0">
                <a:effectLst>
                  <a:outerShdw blurRad="38100" dist="38100" dir="2700000" algn="tl">
                    <a:srgbClr val="C0C0C0"/>
                  </a:outerShdw>
                </a:effectLst>
                <a:ea typeface="微软雅黑" panose="020B0503020204020204" pitchFamily="34" charset="-122"/>
              </a:rPr>
              <a:t>应用程序在需求、设计、实现、配置、维护和使用等过程中，有意或无意产生的缺陷，这些缺陷一旦被攻击者所利用，就会造成对网站或用户的安全损害，从而影响构建于</a:t>
            </a:r>
            <a:r>
              <a:rPr lang="en-US" altLang="zh-CN" b="1" dirty="0">
                <a:effectLst>
                  <a:outerShdw blurRad="38100" dist="38100" dir="2700000" algn="tl">
                    <a:srgbClr val="C0C0C0"/>
                  </a:outerShdw>
                </a:effectLst>
                <a:ea typeface="微软雅黑" panose="020B0503020204020204" pitchFamily="34" charset="-122"/>
              </a:rPr>
              <a:t>Web</a:t>
            </a:r>
            <a:r>
              <a:rPr lang="zh-CN" altLang="en-US" b="1" dirty="0">
                <a:effectLst>
                  <a:outerShdw blurRad="38100" dist="38100" dir="2700000" algn="tl">
                    <a:srgbClr val="C0C0C0"/>
                  </a:outerShdw>
                </a:effectLst>
                <a:ea typeface="微软雅黑" panose="020B0503020204020204" pitchFamily="34" charset="-122"/>
              </a:rPr>
              <a:t>应用之上正常服务的运行，危害网站或用户的安全属性。</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47688" y="319088"/>
            <a:ext cx="8139112" cy="563562"/>
          </a:xfrm>
        </p:spPr>
        <p:txBody>
          <a:bodyPr/>
          <a:lstStyle/>
          <a:p>
            <a:pPr algn="l" eaLnBrk="1" hangingPunct="1"/>
            <a:r>
              <a:rPr lang="en-US" altLang="zh-CN" b="1" dirty="0">
                <a:effectLst>
                  <a:outerShdw blurRad="38100" dist="38100" dir="2700000" algn="tl">
                    <a:srgbClr val="000000">
                      <a:alpha val="43137"/>
                    </a:srgbClr>
                  </a:outerShdw>
                </a:effectLst>
                <a:ea typeface="微软雅黑" panose="020B0503020204020204" pitchFamily="34" charset="-122"/>
              </a:rPr>
              <a:t>2. </a:t>
            </a:r>
            <a:r>
              <a:rPr lang="zh-CN" altLang="en-US" b="1" dirty="0">
                <a:effectLst>
                  <a:outerShdw blurRad="38100" dist="38100" dir="2700000" algn="tl">
                    <a:srgbClr val="000000">
                      <a:alpha val="43137"/>
                    </a:srgbClr>
                  </a:outerShdw>
                </a:effectLst>
                <a:ea typeface="微软雅黑" panose="020B0503020204020204" pitchFamily="34" charset="-122"/>
              </a:rPr>
              <a:t>典型的</a:t>
            </a:r>
            <a:r>
              <a:rPr lang="en-US" altLang="zh-CN" b="1" dirty="0">
                <a:effectLst>
                  <a:outerShdw blurRad="38100" dist="38100" dir="2700000" algn="tl">
                    <a:srgbClr val="000000">
                      <a:alpha val="43137"/>
                    </a:srgbClr>
                  </a:outerShdw>
                </a:effectLst>
                <a:ea typeface="微软雅黑" panose="020B0503020204020204" pitchFamily="34" charset="-122"/>
              </a:rPr>
              <a:t>Web</a:t>
            </a:r>
            <a:r>
              <a:rPr lang="zh-CN" altLang="en-US" b="1" dirty="0">
                <a:effectLst>
                  <a:outerShdw blurRad="38100" dist="38100" dir="2700000" algn="tl">
                    <a:srgbClr val="000000">
                      <a:alpha val="43137"/>
                    </a:srgbClr>
                  </a:outerShdw>
                </a:effectLst>
                <a:ea typeface="微软雅黑" panose="020B0503020204020204" pitchFamily="34" charset="-122"/>
              </a:rPr>
              <a:t>安全漏洞</a:t>
            </a:r>
          </a:p>
        </p:txBody>
      </p:sp>
      <p:pic>
        <p:nvPicPr>
          <p:cNvPr id="2" name="图片 1"/>
          <p:cNvPicPr>
            <a:picLocks noChangeAspect="1"/>
          </p:cNvPicPr>
          <p:nvPr/>
        </p:nvPicPr>
        <p:blipFill>
          <a:blip r:embed="rId2"/>
          <a:stretch>
            <a:fillRect/>
          </a:stretch>
        </p:blipFill>
        <p:spPr>
          <a:xfrm>
            <a:off x="683507" y="1461937"/>
            <a:ext cx="3851920" cy="651966"/>
          </a:xfrm>
          <a:prstGeom prst="rect">
            <a:avLst/>
          </a:prstGeom>
        </p:spPr>
      </p:pic>
      <p:pic>
        <p:nvPicPr>
          <p:cNvPr id="3" name="图片 2"/>
          <p:cNvPicPr>
            <a:picLocks noChangeAspect="1"/>
          </p:cNvPicPr>
          <p:nvPr/>
        </p:nvPicPr>
        <p:blipFill>
          <a:blip r:embed="rId3"/>
          <a:stretch>
            <a:fillRect/>
          </a:stretch>
        </p:blipFill>
        <p:spPr>
          <a:xfrm>
            <a:off x="683507" y="2132856"/>
            <a:ext cx="8244408" cy="385049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47688" y="319088"/>
            <a:ext cx="8139112" cy="563562"/>
          </a:xfrm>
        </p:spPr>
        <p:txBody>
          <a:bodyPr/>
          <a:lstStyle/>
          <a:p>
            <a:pPr algn="l" eaLnBrk="1" hangingPunct="1"/>
            <a:r>
              <a:rPr lang="en-US" altLang="zh-CN" b="1" dirty="0">
                <a:effectLst>
                  <a:outerShdw blurRad="38100" dist="38100" dir="2700000" algn="tl">
                    <a:srgbClr val="000000">
                      <a:alpha val="43137"/>
                    </a:srgbClr>
                  </a:outerShdw>
                </a:effectLst>
                <a:ea typeface="微软雅黑" panose="020B0503020204020204" pitchFamily="34" charset="-122"/>
              </a:rPr>
              <a:t>2. </a:t>
            </a:r>
            <a:r>
              <a:rPr lang="zh-CN" altLang="en-US" b="1" dirty="0">
                <a:effectLst>
                  <a:outerShdw blurRad="38100" dist="38100" dir="2700000" algn="tl">
                    <a:srgbClr val="000000">
                      <a:alpha val="43137"/>
                    </a:srgbClr>
                  </a:outerShdw>
                </a:effectLst>
                <a:ea typeface="微软雅黑" panose="020B0503020204020204" pitchFamily="34" charset="-122"/>
              </a:rPr>
              <a:t>典型的</a:t>
            </a:r>
            <a:r>
              <a:rPr lang="en-US" altLang="zh-CN" b="1" dirty="0">
                <a:effectLst>
                  <a:outerShdw blurRad="38100" dist="38100" dir="2700000" algn="tl">
                    <a:srgbClr val="000000">
                      <a:alpha val="43137"/>
                    </a:srgbClr>
                  </a:outerShdw>
                </a:effectLst>
                <a:ea typeface="微软雅黑" panose="020B0503020204020204" pitchFamily="34" charset="-122"/>
              </a:rPr>
              <a:t>Web</a:t>
            </a:r>
            <a:r>
              <a:rPr lang="zh-CN" altLang="en-US" b="1" dirty="0">
                <a:effectLst>
                  <a:outerShdw blurRad="38100" dist="38100" dir="2700000" algn="tl">
                    <a:srgbClr val="000000">
                      <a:alpha val="43137"/>
                    </a:srgbClr>
                  </a:outerShdw>
                </a:effectLst>
                <a:ea typeface="微软雅黑" panose="020B0503020204020204" pitchFamily="34" charset="-122"/>
              </a:rPr>
              <a:t>安全漏洞</a:t>
            </a:r>
          </a:p>
        </p:txBody>
      </p:sp>
      <p:pic>
        <p:nvPicPr>
          <p:cNvPr id="3" name="图片 2"/>
          <p:cNvPicPr>
            <a:picLocks noChangeAspect="1"/>
          </p:cNvPicPr>
          <p:nvPr/>
        </p:nvPicPr>
        <p:blipFill>
          <a:blip r:embed="rId2"/>
          <a:stretch>
            <a:fillRect/>
          </a:stretch>
        </p:blipFill>
        <p:spPr>
          <a:xfrm>
            <a:off x="683507" y="1461937"/>
            <a:ext cx="3851920" cy="651966"/>
          </a:xfrm>
          <a:prstGeom prst="rect">
            <a:avLst/>
          </a:prstGeom>
        </p:spPr>
      </p:pic>
      <p:pic>
        <p:nvPicPr>
          <p:cNvPr id="2" name="图片 1"/>
          <p:cNvPicPr>
            <a:picLocks noChangeAspect="1"/>
          </p:cNvPicPr>
          <p:nvPr/>
        </p:nvPicPr>
        <p:blipFill>
          <a:blip r:embed="rId3"/>
          <a:stretch>
            <a:fillRect/>
          </a:stretch>
        </p:blipFill>
        <p:spPr>
          <a:xfrm>
            <a:off x="683507" y="2105772"/>
            <a:ext cx="8316416" cy="338816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47688" y="319088"/>
            <a:ext cx="8139112" cy="563562"/>
          </a:xfrm>
        </p:spPr>
        <p:txBody>
          <a:bodyPr/>
          <a:lstStyle/>
          <a:p>
            <a:pPr algn="l" eaLnBrk="1" hangingPunct="1"/>
            <a:r>
              <a:rPr lang="en-US" altLang="zh-CN" b="1" dirty="0">
                <a:effectLst>
                  <a:outerShdw blurRad="38100" dist="38100" dir="2700000" algn="tl">
                    <a:srgbClr val="000000">
                      <a:alpha val="43137"/>
                    </a:srgbClr>
                  </a:outerShdw>
                </a:effectLst>
                <a:ea typeface="微软雅黑" panose="020B0503020204020204" pitchFamily="34" charset="-122"/>
              </a:rPr>
              <a:t>2. </a:t>
            </a:r>
            <a:r>
              <a:rPr lang="zh-CN" altLang="en-US" b="1" dirty="0">
                <a:effectLst>
                  <a:outerShdw blurRad="38100" dist="38100" dir="2700000" algn="tl">
                    <a:srgbClr val="000000">
                      <a:alpha val="43137"/>
                    </a:srgbClr>
                  </a:outerShdw>
                </a:effectLst>
                <a:ea typeface="微软雅黑" panose="020B0503020204020204" pitchFamily="34" charset="-122"/>
              </a:rPr>
              <a:t>典型的</a:t>
            </a:r>
            <a:r>
              <a:rPr lang="en-US" altLang="zh-CN" b="1" dirty="0">
                <a:effectLst>
                  <a:outerShdw blurRad="38100" dist="38100" dir="2700000" algn="tl">
                    <a:srgbClr val="000000">
                      <a:alpha val="43137"/>
                    </a:srgbClr>
                  </a:outerShdw>
                </a:effectLst>
                <a:ea typeface="微软雅黑" panose="020B0503020204020204" pitchFamily="34" charset="-122"/>
              </a:rPr>
              <a:t>Web</a:t>
            </a:r>
            <a:r>
              <a:rPr lang="zh-CN" altLang="en-US" b="1" dirty="0">
                <a:effectLst>
                  <a:outerShdw blurRad="38100" dist="38100" dir="2700000" algn="tl">
                    <a:srgbClr val="000000">
                      <a:alpha val="43137"/>
                    </a:srgbClr>
                  </a:outerShdw>
                </a:effectLst>
                <a:ea typeface="微软雅黑" panose="020B0503020204020204" pitchFamily="34" charset="-122"/>
              </a:rPr>
              <a:t>安全漏洞</a:t>
            </a:r>
          </a:p>
        </p:txBody>
      </p:sp>
      <p:sp>
        <p:nvSpPr>
          <p:cNvPr id="4" name="矩形 3"/>
          <p:cNvSpPr/>
          <p:nvPr/>
        </p:nvSpPr>
        <p:spPr>
          <a:xfrm>
            <a:off x="547688" y="1166843"/>
            <a:ext cx="8139112" cy="5324535"/>
          </a:xfrm>
          <a:prstGeom prst="rect">
            <a:avLst/>
          </a:prstGeom>
        </p:spPr>
        <p:txBody>
          <a:bodyPr wrap="square">
            <a:spAutoFit/>
          </a:bodyPr>
          <a:lstStyle/>
          <a:p>
            <a:r>
              <a:rPr lang="zh-CN" altLang="en-US" sz="2400" b="1" dirty="0">
                <a:solidFill>
                  <a:srgbClr val="FF0000"/>
                </a:solidFill>
              </a:rPr>
              <a:t>A04</a:t>
            </a:r>
            <a:r>
              <a:rPr lang="en-US" altLang="zh-CN" sz="2400" b="1" dirty="0">
                <a:solidFill>
                  <a:srgbClr val="FF0000"/>
                </a:solidFill>
              </a:rPr>
              <a:t>-2021</a:t>
            </a:r>
            <a:r>
              <a:rPr lang="zh-CN" altLang="en-US" sz="2400" b="1" dirty="0">
                <a:solidFill>
                  <a:srgbClr val="FF0000"/>
                </a:solidFill>
              </a:rPr>
              <a:t>：</a:t>
            </a:r>
            <a:r>
              <a:rPr lang="zh-CN" altLang="en-US" sz="2400" b="1" dirty="0">
                <a:solidFill>
                  <a:srgbClr val="FF0000"/>
                </a:solidFill>
                <a:latin typeface="黑体" panose="02010609060101010101" pitchFamily="49" charset="-122"/>
                <a:ea typeface="黑体" panose="02010609060101010101" pitchFamily="49" charset="-122"/>
              </a:rPr>
              <a:t>不安全设计</a:t>
            </a:r>
            <a:r>
              <a:rPr lang="zh-CN" altLang="en-US" sz="2400" b="1" dirty="0">
                <a:solidFill>
                  <a:srgbClr val="FF0000"/>
                </a:solidFill>
              </a:rPr>
              <a:t>​ </a:t>
            </a:r>
            <a:endParaRPr lang="en-US" altLang="zh-CN" sz="2400" b="1" dirty="0">
              <a:solidFill>
                <a:srgbClr val="FF0000"/>
              </a:solidFill>
            </a:endParaRPr>
          </a:p>
          <a:p>
            <a:r>
              <a:rPr lang="zh-CN" altLang="en-US" sz="2000" dirty="0"/>
              <a:t>这是2021的一个新类别，侧重于设计和体系结构缺陷相关的风险，呼吁更多的使用威胁建模、安全设计模式和参考体系结构</a:t>
            </a:r>
            <a:endParaRPr lang="en-US" altLang="zh-CN" sz="2000" dirty="0"/>
          </a:p>
          <a:p>
            <a:endParaRPr lang="en-US" altLang="zh-CN" sz="2000" dirty="0"/>
          </a:p>
          <a:p>
            <a:r>
              <a:rPr lang="zh-CN" altLang="en-US" sz="2400" b="1" dirty="0">
                <a:solidFill>
                  <a:srgbClr val="0070C0"/>
                </a:solidFill>
                <a:latin typeface="黑体" panose="02010609060101010101" pitchFamily="49" charset="-122"/>
                <a:ea typeface="黑体" panose="02010609060101010101" pitchFamily="49" charset="-122"/>
              </a:rPr>
              <a:t>风险说明​ </a:t>
            </a:r>
            <a:endParaRPr lang="en-US" altLang="zh-CN" sz="2400" b="1" dirty="0">
              <a:solidFill>
                <a:srgbClr val="0070C0"/>
              </a:solidFill>
              <a:latin typeface="黑体" panose="02010609060101010101" pitchFamily="49" charset="-122"/>
              <a:ea typeface="黑体" panose="02010609060101010101" pitchFamily="49" charset="-122"/>
            </a:endParaRPr>
          </a:p>
          <a:p>
            <a:r>
              <a:rPr lang="zh-CN" altLang="en-US" sz="2000" dirty="0"/>
              <a:t>不安全设计和不安全实现之间存在差异，我们区别设计缺陷和实现缺陷是有原因的，安全设计仍然可能存在实现缺陷，从而导致可能被利用的漏洞。一个不安全设计不能通过一个完美的实现来修复</a:t>
            </a:r>
            <a:r>
              <a:rPr lang="zh-CN" altLang="en-US" sz="2400" dirty="0"/>
              <a:t>。</a:t>
            </a:r>
            <a:endParaRPr lang="en-US" altLang="zh-CN" sz="2400" dirty="0"/>
          </a:p>
          <a:p>
            <a:endParaRPr lang="en-US" altLang="zh-CN" sz="2400" b="1" dirty="0">
              <a:solidFill>
                <a:srgbClr val="0070C0"/>
              </a:solidFill>
              <a:latin typeface="黑体" panose="02010609060101010101" pitchFamily="49" charset="-122"/>
              <a:ea typeface="黑体" panose="02010609060101010101" pitchFamily="49" charset="-122"/>
            </a:endParaRPr>
          </a:p>
          <a:p>
            <a:r>
              <a:rPr lang="zh-CN" altLang="en-US" sz="2400" b="1" dirty="0">
                <a:solidFill>
                  <a:srgbClr val="0070C0"/>
                </a:solidFill>
                <a:latin typeface="黑体" panose="02010609060101010101" pitchFamily="49" charset="-122"/>
                <a:ea typeface="黑体" panose="02010609060101010101" pitchFamily="49" charset="-122"/>
              </a:rPr>
              <a:t>预防措施</a:t>
            </a:r>
          </a:p>
          <a:p>
            <a:pPr marL="342900" indent="-342900">
              <a:buFont typeface="Arial" panose="020B0604020202020204" pitchFamily="34" charset="0"/>
              <a:buChar char="•"/>
            </a:pPr>
            <a:r>
              <a:rPr lang="zh-CN" altLang="en-US" sz="2000" dirty="0"/>
              <a:t>与应用安全专业人员建立并使用安全的开发生命周期，以帮助评估和设计与安全和隐私相关的控制</a:t>
            </a:r>
          </a:p>
          <a:p>
            <a:pPr marL="342900" indent="-342900">
              <a:buFont typeface="Arial" panose="020B0604020202020204" pitchFamily="34" charset="0"/>
              <a:buChar char="•"/>
            </a:pPr>
            <a:r>
              <a:rPr lang="zh-CN" altLang="en-US" sz="2000" dirty="0"/>
              <a:t>限制用户或服务的资源消耗</a:t>
            </a:r>
          </a:p>
          <a:p>
            <a:pPr marL="342900" indent="-342900">
              <a:buFont typeface="Arial" panose="020B0604020202020204" pitchFamily="34" charset="0"/>
              <a:buChar char="•"/>
            </a:pPr>
            <a:r>
              <a:rPr lang="zh-CN" altLang="en-US" sz="2000" dirty="0"/>
              <a:t>通过设计在所有层中严格隔离租户</a:t>
            </a:r>
          </a:p>
          <a:p>
            <a:pPr marL="342900" indent="-342900">
              <a:buFont typeface="Arial" panose="020B0604020202020204" pitchFamily="34" charset="0"/>
              <a:buChar char="•"/>
            </a:pPr>
            <a:r>
              <a:rPr lang="zh-CN" altLang="en-US" sz="2000" dirty="0"/>
              <a:t>根据暴露和保护需要，对系统层和网络层进行分层</a:t>
            </a:r>
            <a:endParaRPr lang="en-US" altLang="zh-CN" sz="2000" dirty="0"/>
          </a:p>
          <a:p>
            <a:pPr marL="342900" indent="-342900">
              <a:buFont typeface="Arial" panose="020B0604020202020204" pitchFamily="34" charset="0"/>
              <a:buChar char="•"/>
            </a:pPr>
            <a:r>
              <a:rPr lang="en-US" altLang="zh-CN" sz="2000" dirty="0"/>
              <a:t>…</a:t>
            </a:r>
            <a:endParaRPr lang="zh-CN" altLang="en-US" sz="20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47688" y="319088"/>
            <a:ext cx="8139112" cy="563562"/>
          </a:xfrm>
        </p:spPr>
        <p:txBody>
          <a:bodyPr/>
          <a:lstStyle/>
          <a:p>
            <a:pPr algn="l" eaLnBrk="1" hangingPunct="1"/>
            <a:r>
              <a:rPr lang="en-US" altLang="zh-CN" b="1" dirty="0">
                <a:effectLst>
                  <a:outerShdw blurRad="38100" dist="38100" dir="2700000" algn="tl">
                    <a:srgbClr val="000000">
                      <a:alpha val="43137"/>
                    </a:srgbClr>
                  </a:outerShdw>
                </a:effectLst>
                <a:ea typeface="微软雅黑" panose="020B0503020204020204" pitchFamily="34" charset="-122"/>
              </a:rPr>
              <a:t>2. </a:t>
            </a:r>
            <a:r>
              <a:rPr lang="zh-CN" altLang="en-US" b="1" dirty="0">
                <a:effectLst>
                  <a:outerShdw blurRad="38100" dist="38100" dir="2700000" algn="tl">
                    <a:srgbClr val="000000">
                      <a:alpha val="43137"/>
                    </a:srgbClr>
                  </a:outerShdw>
                </a:effectLst>
                <a:ea typeface="微软雅黑" panose="020B0503020204020204" pitchFamily="34" charset="-122"/>
              </a:rPr>
              <a:t>典型的</a:t>
            </a:r>
            <a:r>
              <a:rPr lang="en-US" altLang="zh-CN" b="1" dirty="0">
                <a:effectLst>
                  <a:outerShdw blurRad="38100" dist="38100" dir="2700000" algn="tl">
                    <a:srgbClr val="000000">
                      <a:alpha val="43137"/>
                    </a:srgbClr>
                  </a:outerShdw>
                </a:effectLst>
                <a:ea typeface="微软雅黑" panose="020B0503020204020204" pitchFamily="34" charset="-122"/>
              </a:rPr>
              <a:t>Web</a:t>
            </a:r>
            <a:r>
              <a:rPr lang="zh-CN" altLang="en-US" b="1" dirty="0">
                <a:effectLst>
                  <a:outerShdw blurRad="38100" dist="38100" dir="2700000" algn="tl">
                    <a:srgbClr val="000000">
                      <a:alpha val="43137"/>
                    </a:srgbClr>
                  </a:outerShdw>
                </a:effectLst>
                <a:ea typeface="微软雅黑" panose="020B0503020204020204" pitchFamily="34" charset="-122"/>
              </a:rPr>
              <a:t>安全漏洞</a:t>
            </a:r>
          </a:p>
        </p:txBody>
      </p:sp>
      <p:sp>
        <p:nvSpPr>
          <p:cNvPr id="4" name="矩形 3"/>
          <p:cNvSpPr/>
          <p:nvPr/>
        </p:nvSpPr>
        <p:spPr>
          <a:xfrm>
            <a:off x="547688" y="1166843"/>
            <a:ext cx="8139112" cy="461665"/>
          </a:xfrm>
          <a:prstGeom prst="rect">
            <a:avLst/>
          </a:prstGeom>
        </p:spPr>
        <p:txBody>
          <a:bodyPr wrap="square">
            <a:spAutoFit/>
          </a:bodyPr>
          <a:lstStyle/>
          <a:p>
            <a:r>
              <a:rPr lang="en-US" altLang="zh-CN" sz="2400" b="1" dirty="0">
                <a:solidFill>
                  <a:srgbClr val="FF0000"/>
                </a:solidFill>
              </a:rPr>
              <a:t>A08-2021</a:t>
            </a:r>
            <a:r>
              <a:rPr lang="zh-CN" altLang="en-US" sz="2400" b="1" dirty="0">
                <a:solidFill>
                  <a:srgbClr val="FF0000"/>
                </a:solidFill>
              </a:rPr>
              <a:t>：</a:t>
            </a:r>
            <a:r>
              <a:rPr lang="zh-CN" altLang="en-US" sz="2400" b="1" dirty="0">
                <a:solidFill>
                  <a:srgbClr val="FF0000"/>
                </a:solidFill>
                <a:latin typeface="黑体" panose="02010609060101010101" pitchFamily="49" charset="-122"/>
                <a:ea typeface="黑体" panose="02010609060101010101" pitchFamily="49" charset="-122"/>
              </a:rPr>
              <a:t>软件和数据完整性故障</a:t>
            </a:r>
          </a:p>
        </p:txBody>
      </p:sp>
      <p:pic>
        <p:nvPicPr>
          <p:cNvPr id="3" name="图片 2"/>
          <p:cNvPicPr>
            <a:picLocks noChangeAspect="1"/>
          </p:cNvPicPr>
          <p:nvPr/>
        </p:nvPicPr>
        <p:blipFill>
          <a:blip r:embed="rId3"/>
          <a:stretch>
            <a:fillRect/>
          </a:stretch>
        </p:blipFill>
        <p:spPr>
          <a:xfrm>
            <a:off x="339386" y="1619249"/>
            <a:ext cx="8625102" cy="460975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47688" y="319088"/>
            <a:ext cx="8139112" cy="563562"/>
          </a:xfrm>
        </p:spPr>
        <p:txBody>
          <a:bodyPr/>
          <a:lstStyle/>
          <a:p>
            <a:pPr algn="l" eaLnBrk="1" hangingPunct="1"/>
            <a:r>
              <a:rPr lang="en-US" altLang="zh-CN" b="1" dirty="0">
                <a:effectLst>
                  <a:outerShdw blurRad="38100" dist="38100" dir="2700000" algn="tl">
                    <a:srgbClr val="000000">
                      <a:alpha val="43137"/>
                    </a:srgbClr>
                  </a:outerShdw>
                </a:effectLst>
                <a:ea typeface="微软雅黑" panose="020B0503020204020204" pitchFamily="34" charset="-122"/>
              </a:rPr>
              <a:t>2. </a:t>
            </a:r>
            <a:r>
              <a:rPr lang="zh-CN" altLang="en-US" b="1" dirty="0">
                <a:effectLst>
                  <a:outerShdw blurRad="38100" dist="38100" dir="2700000" algn="tl">
                    <a:srgbClr val="000000">
                      <a:alpha val="43137"/>
                    </a:srgbClr>
                  </a:outerShdw>
                </a:effectLst>
                <a:ea typeface="微软雅黑" panose="020B0503020204020204" pitchFamily="34" charset="-122"/>
              </a:rPr>
              <a:t>典型的</a:t>
            </a:r>
            <a:r>
              <a:rPr lang="en-US" altLang="zh-CN" b="1" dirty="0">
                <a:effectLst>
                  <a:outerShdw blurRad="38100" dist="38100" dir="2700000" algn="tl">
                    <a:srgbClr val="000000">
                      <a:alpha val="43137"/>
                    </a:srgbClr>
                  </a:outerShdw>
                </a:effectLst>
                <a:ea typeface="微软雅黑" panose="020B0503020204020204" pitchFamily="34" charset="-122"/>
              </a:rPr>
              <a:t>Web</a:t>
            </a:r>
            <a:r>
              <a:rPr lang="zh-CN" altLang="en-US" b="1" dirty="0">
                <a:effectLst>
                  <a:outerShdw blurRad="38100" dist="38100" dir="2700000" algn="tl">
                    <a:srgbClr val="000000">
                      <a:alpha val="43137"/>
                    </a:srgbClr>
                  </a:outerShdw>
                </a:effectLst>
                <a:ea typeface="微软雅黑" panose="020B0503020204020204" pitchFamily="34" charset="-122"/>
              </a:rPr>
              <a:t>安全漏洞</a:t>
            </a:r>
          </a:p>
        </p:txBody>
      </p:sp>
      <p:sp>
        <p:nvSpPr>
          <p:cNvPr id="4" name="矩形 3"/>
          <p:cNvSpPr/>
          <p:nvPr/>
        </p:nvSpPr>
        <p:spPr>
          <a:xfrm>
            <a:off x="547688" y="1166843"/>
            <a:ext cx="8139112" cy="3108543"/>
          </a:xfrm>
          <a:prstGeom prst="rect">
            <a:avLst/>
          </a:prstGeom>
        </p:spPr>
        <p:txBody>
          <a:bodyPr wrap="square">
            <a:spAutoFit/>
          </a:bodyPr>
          <a:lstStyle/>
          <a:p>
            <a:r>
              <a:rPr lang="zh-CN" altLang="en-US" sz="2400" b="1" dirty="0">
                <a:solidFill>
                  <a:srgbClr val="FF0000"/>
                </a:solidFill>
              </a:rPr>
              <a:t>A</a:t>
            </a:r>
            <a:r>
              <a:rPr lang="en-US" altLang="zh-CN" sz="2400" b="1" dirty="0">
                <a:solidFill>
                  <a:srgbClr val="FF0000"/>
                </a:solidFill>
              </a:rPr>
              <a:t>10-2021</a:t>
            </a:r>
            <a:r>
              <a:rPr lang="zh-CN" altLang="en-US" sz="2400" b="1" dirty="0">
                <a:solidFill>
                  <a:srgbClr val="FF0000"/>
                </a:solidFill>
              </a:rPr>
              <a:t>：</a:t>
            </a:r>
            <a:r>
              <a:rPr lang="zh-CN" altLang="en-US" sz="2400" b="1" dirty="0">
                <a:solidFill>
                  <a:srgbClr val="FF0000"/>
                </a:solidFill>
                <a:latin typeface="黑体" panose="02010609060101010101" pitchFamily="49" charset="-122"/>
                <a:ea typeface="黑体" panose="02010609060101010101" pitchFamily="49" charset="-122"/>
              </a:rPr>
              <a:t>服务端请求伪造（</a:t>
            </a:r>
            <a:r>
              <a:rPr lang="en-US" altLang="zh-CN" sz="2400" b="1" dirty="0" err="1">
                <a:solidFill>
                  <a:srgbClr val="FF0000"/>
                </a:solidFill>
                <a:latin typeface="黑体" panose="02010609060101010101" pitchFamily="49" charset="-122"/>
                <a:ea typeface="黑体" panose="02010609060101010101" pitchFamily="49" charset="-122"/>
              </a:rPr>
              <a:t>ssrf</a:t>
            </a:r>
            <a:r>
              <a:rPr lang="zh-CN" altLang="en-US" sz="2400" b="1" dirty="0">
                <a:solidFill>
                  <a:srgbClr val="FF0000"/>
                </a:solidFill>
                <a:latin typeface="黑体" panose="02010609060101010101" pitchFamily="49" charset="-122"/>
                <a:ea typeface="黑体" panose="02010609060101010101" pitchFamily="49" charset="-122"/>
              </a:rPr>
              <a:t>）</a:t>
            </a:r>
            <a:endParaRPr lang="en-US" altLang="zh-CN" sz="2400" b="1" dirty="0">
              <a:solidFill>
                <a:srgbClr val="FF0000"/>
              </a:solidFill>
              <a:latin typeface="黑体" panose="02010609060101010101" pitchFamily="49" charset="-122"/>
              <a:ea typeface="黑体" panose="02010609060101010101" pitchFamily="49" charset="-122"/>
            </a:endParaRPr>
          </a:p>
          <a:p>
            <a:endParaRPr lang="zh-CN" altLang="en-US" sz="2400" b="1" dirty="0">
              <a:solidFill>
                <a:srgbClr val="FF0000"/>
              </a:solidFill>
              <a:latin typeface="黑体" panose="02010609060101010101" pitchFamily="49" charset="-122"/>
              <a:ea typeface="黑体" panose="02010609060101010101" pitchFamily="49" charset="-122"/>
            </a:endParaRPr>
          </a:p>
          <a:p>
            <a:r>
              <a:rPr lang="zh-CN" altLang="en-US" sz="2400" b="1" dirty="0">
                <a:latin typeface="黑体" panose="02010609060101010101" pitchFamily="49" charset="-122"/>
                <a:ea typeface="黑体" panose="02010609060101010101" pitchFamily="49" charset="-122"/>
              </a:rPr>
              <a:t>风险说明</a:t>
            </a:r>
          </a:p>
          <a:p>
            <a:r>
              <a:rPr lang="zh-CN" altLang="en-US" sz="2000" dirty="0"/>
              <a:t>​ 一旦</a:t>
            </a:r>
            <a:r>
              <a:rPr lang="en-US" altLang="zh-CN" sz="2000" dirty="0"/>
              <a:t>web</a:t>
            </a:r>
            <a:r>
              <a:rPr lang="zh-CN" altLang="en-US" sz="2000" dirty="0"/>
              <a:t>应用程序在获取远程资源时没有验证用户提供的</a:t>
            </a:r>
            <a:r>
              <a:rPr lang="en-US" altLang="zh-CN" sz="2000" dirty="0"/>
              <a:t>URL</a:t>
            </a:r>
            <a:r>
              <a:rPr lang="zh-CN" altLang="en-US" sz="2000" dirty="0"/>
              <a:t>，就会出现</a:t>
            </a:r>
            <a:r>
              <a:rPr lang="en-US" altLang="zh-CN" sz="2000" dirty="0" err="1"/>
              <a:t>ssrf</a:t>
            </a:r>
            <a:r>
              <a:rPr lang="zh-CN" altLang="en-US" sz="2000" dirty="0"/>
              <a:t>缺陷。它允许攻击者强制应用程序发送一个精心构造的请求到意外的目的地，即使是在有防火墙，</a:t>
            </a:r>
            <a:r>
              <a:rPr lang="en-US" altLang="zh-CN" sz="2000" dirty="0"/>
              <a:t>VPN</a:t>
            </a:r>
            <a:r>
              <a:rPr lang="zh-CN" altLang="en-US" sz="2000" dirty="0"/>
              <a:t>或其他类型的网络访问控制列表保护的情况下。</a:t>
            </a:r>
            <a:endParaRPr lang="en-US" altLang="zh-CN" sz="2000" dirty="0"/>
          </a:p>
          <a:p>
            <a:endParaRPr lang="zh-CN" altLang="en-US" sz="2000" dirty="0"/>
          </a:p>
          <a:p>
            <a:r>
              <a:rPr lang="zh-CN" altLang="en-US" sz="2400" b="1" dirty="0">
                <a:latin typeface="黑体" panose="02010609060101010101" pitchFamily="49" charset="-122"/>
                <a:ea typeface="黑体" panose="02010609060101010101" pitchFamily="49" charset="-122"/>
              </a:rPr>
              <a:t>预防措施</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47688" y="319088"/>
            <a:ext cx="8139112" cy="563562"/>
          </a:xfrm>
        </p:spPr>
        <p:txBody>
          <a:bodyPr/>
          <a:lstStyle/>
          <a:p>
            <a:pPr algn="l" eaLnBrk="1" hangingPunct="1"/>
            <a:r>
              <a:rPr lang="en-US" altLang="zh-CN" b="1" dirty="0">
                <a:effectLst>
                  <a:outerShdw blurRad="38100" dist="38100" dir="2700000" algn="tl">
                    <a:srgbClr val="000000">
                      <a:alpha val="43137"/>
                    </a:srgbClr>
                  </a:outerShdw>
                </a:effectLst>
                <a:ea typeface="微软雅黑" panose="020B0503020204020204" pitchFamily="34" charset="-122"/>
              </a:rPr>
              <a:t>2. </a:t>
            </a:r>
            <a:r>
              <a:rPr lang="zh-CN" altLang="en-US" b="1" dirty="0">
                <a:effectLst>
                  <a:outerShdw blurRad="38100" dist="38100" dir="2700000" algn="tl">
                    <a:srgbClr val="000000">
                      <a:alpha val="43137"/>
                    </a:srgbClr>
                  </a:outerShdw>
                </a:effectLst>
                <a:ea typeface="微软雅黑" panose="020B0503020204020204" pitchFamily="34" charset="-122"/>
              </a:rPr>
              <a:t>典型的</a:t>
            </a:r>
            <a:r>
              <a:rPr lang="en-US" altLang="zh-CN" b="1" dirty="0">
                <a:effectLst>
                  <a:outerShdw blurRad="38100" dist="38100" dir="2700000" algn="tl">
                    <a:srgbClr val="000000">
                      <a:alpha val="43137"/>
                    </a:srgbClr>
                  </a:outerShdw>
                </a:effectLst>
                <a:ea typeface="微软雅黑" panose="020B0503020204020204" pitchFamily="34" charset="-122"/>
              </a:rPr>
              <a:t>Web</a:t>
            </a:r>
            <a:r>
              <a:rPr lang="zh-CN" altLang="en-US" b="1" dirty="0">
                <a:effectLst>
                  <a:outerShdw blurRad="38100" dist="38100" dir="2700000" algn="tl">
                    <a:srgbClr val="000000">
                      <a:alpha val="43137"/>
                    </a:srgbClr>
                  </a:outerShdw>
                </a:effectLst>
                <a:ea typeface="微软雅黑" panose="020B0503020204020204" pitchFamily="34" charset="-122"/>
              </a:rPr>
              <a:t>安全漏洞</a:t>
            </a:r>
          </a:p>
        </p:txBody>
      </p:sp>
      <p:pic>
        <p:nvPicPr>
          <p:cNvPr id="3" name="图片 2"/>
          <p:cNvPicPr>
            <a:picLocks noChangeAspect="1"/>
          </p:cNvPicPr>
          <p:nvPr/>
        </p:nvPicPr>
        <p:blipFill>
          <a:blip r:embed="rId2"/>
          <a:stretch>
            <a:fillRect/>
          </a:stretch>
        </p:blipFill>
        <p:spPr>
          <a:xfrm>
            <a:off x="1043608" y="1052736"/>
            <a:ext cx="6772275" cy="51720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47688" y="319088"/>
            <a:ext cx="8139112" cy="563562"/>
          </a:xfrm>
        </p:spPr>
        <p:txBody>
          <a:bodyPr/>
          <a:lstStyle/>
          <a:p>
            <a:pPr algn="l" eaLnBrk="1" hangingPunct="1"/>
            <a:r>
              <a:rPr lang="en-US" altLang="zh-CN" b="1" dirty="0">
                <a:effectLst>
                  <a:outerShdw blurRad="38100" dist="38100" dir="2700000" algn="tl">
                    <a:srgbClr val="000000">
                      <a:alpha val="43137"/>
                    </a:srgbClr>
                  </a:outerShdw>
                </a:effectLst>
                <a:ea typeface="微软雅黑" panose="020B0503020204020204" pitchFamily="34" charset="-122"/>
              </a:rPr>
              <a:t>3. </a:t>
            </a:r>
            <a:r>
              <a:rPr lang="zh-CN" altLang="en-US" b="1" dirty="0">
                <a:effectLst>
                  <a:outerShdw blurRad="38100" dist="38100" dir="2700000" algn="tl">
                    <a:srgbClr val="000000">
                      <a:alpha val="43137"/>
                    </a:srgbClr>
                  </a:outerShdw>
                </a:effectLst>
                <a:ea typeface="微软雅黑" panose="020B0503020204020204" pitchFamily="34" charset="-122"/>
              </a:rPr>
              <a:t>对策</a:t>
            </a:r>
          </a:p>
        </p:txBody>
      </p:sp>
      <p:pic>
        <p:nvPicPr>
          <p:cNvPr id="2" name="图片 1"/>
          <p:cNvPicPr>
            <a:picLocks noChangeAspect="1"/>
          </p:cNvPicPr>
          <p:nvPr/>
        </p:nvPicPr>
        <p:blipFill>
          <a:blip r:embed="rId2"/>
          <a:stretch>
            <a:fillRect/>
          </a:stretch>
        </p:blipFill>
        <p:spPr>
          <a:xfrm>
            <a:off x="1187624" y="1124744"/>
            <a:ext cx="3635896" cy="597970"/>
          </a:xfrm>
          <a:prstGeom prst="rect">
            <a:avLst/>
          </a:prstGeom>
        </p:spPr>
      </p:pic>
      <p:pic>
        <p:nvPicPr>
          <p:cNvPr id="3" name="图片 2"/>
          <p:cNvPicPr>
            <a:picLocks noChangeAspect="1"/>
          </p:cNvPicPr>
          <p:nvPr/>
        </p:nvPicPr>
        <p:blipFill>
          <a:blip r:embed="rId3"/>
          <a:stretch>
            <a:fillRect/>
          </a:stretch>
        </p:blipFill>
        <p:spPr>
          <a:xfrm>
            <a:off x="1162088" y="1722714"/>
            <a:ext cx="5887099" cy="453949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47688" y="319088"/>
            <a:ext cx="8139112" cy="563562"/>
          </a:xfrm>
        </p:spPr>
        <p:txBody>
          <a:bodyPr/>
          <a:lstStyle/>
          <a:p>
            <a:pPr algn="l" eaLnBrk="1" hangingPunct="1"/>
            <a:r>
              <a:rPr lang="en-US" altLang="zh-CN" b="1" dirty="0">
                <a:effectLst>
                  <a:outerShdw blurRad="38100" dist="38100" dir="2700000" algn="tl">
                    <a:srgbClr val="000000">
                      <a:alpha val="43137"/>
                    </a:srgbClr>
                  </a:outerShdw>
                </a:effectLst>
                <a:ea typeface="微软雅黑" panose="020B0503020204020204" pitchFamily="34" charset="-122"/>
              </a:rPr>
              <a:t>3. </a:t>
            </a:r>
            <a:r>
              <a:rPr lang="zh-CN" altLang="en-US" b="1" dirty="0">
                <a:effectLst>
                  <a:outerShdw blurRad="38100" dist="38100" dir="2700000" algn="tl">
                    <a:srgbClr val="000000">
                      <a:alpha val="43137"/>
                    </a:srgbClr>
                  </a:outerShdw>
                </a:effectLst>
                <a:ea typeface="微软雅黑" panose="020B0503020204020204" pitchFamily="34" charset="-122"/>
              </a:rPr>
              <a:t>对策</a:t>
            </a:r>
          </a:p>
        </p:txBody>
      </p:sp>
      <p:pic>
        <p:nvPicPr>
          <p:cNvPr id="4" name="图片 3"/>
          <p:cNvPicPr>
            <a:picLocks noChangeAspect="1"/>
          </p:cNvPicPr>
          <p:nvPr/>
        </p:nvPicPr>
        <p:blipFill>
          <a:blip r:embed="rId2"/>
          <a:stretch>
            <a:fillRect/>
          </a:stretch>
        </p:blipFill>
        <p:spPr>
          <a:xfrm>
            <a:off x="1162088" y="1088940"/>
            <a:ext cx="4176464" cy="614545"/>
          </a:xfrm>
          <a:prstGeom prst="rect">
            <a:avLst/>
          </a:prstGeom>
        </p:spPr>
      </p:pic>
      <p:pic>
        <p:nvPicPr>
          <p:cNvPr id="5" name="图片 4"/>
          <p:cNvPicPr>
            <a:picLocks noChangeAspect="1"/>
          </p:cNvPicPr>
          <p:nvPr/>
        </p:nvPicPr>
        <p:blipFill>
          <a:blip r:embed="rId3"/>
          <a:stretch>
            <a:fillRect/>
          </a:stretch>
        </p:blipFill>
        <p:spPr>
          <a:xfrm>
            <a:off x="1149152" y="1703485"/>
            <a:ext cx="6054749" cy="464408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47688" y="319088"/>
            <a:ext cx="8139112" cy="563562"/>
          </a:xfrm>
        </p:spPr>
        <p:txBody>
          <a:bodyPr/>
          <a:lstStyle/>
          <a:p>
            <a:pPr algn="l" eaLnBrk="1" hangingPunct="1"/>
            <a:r>
              <a:rPr lang="en-US" altLang="zh-CN" b="1" dirty="0">
                <a:effectLst>
                  <a:outerShdw blurRad="38100" dist="38100" dir="2700000" algn="tl">
                    <a:srgbClr val="000000">
                      <a:alpha val="43137"/>
                    </a:srgbClr>
                  </a:outerShdw>
                </a:effectLst>
                <a:ea typeface="微软雅黑" panose="020B0503020204020204" pitchFamily="34" charset="-122"/>
              </a:rPr>
              <a:t>3. </a:t>
            </a:r>
            <a:r>
              <a:rPr lang="zh-CN" altLang="en-US" b="1" dirty="0">
                <a:effectLst>
                  <a:outerShdw blurRad="38100" dist="38100" dir="2700000" algn="tl">
                    <a:srgbClr val="000000">
                      <a:alpha val="43137"/>
                    </a:srgbClr>
                  </a:outerShdw>
                </a:effectLst>
                <a:ea typeface="微软雅黑" panose="020B0503020204020204" pitchFamily="34" charset="-122"/>
              </a:rPr>
              <a:t>对策</a:t>
            </a:r>
          </a:p>
        </p:txBody>
      </p:sp>
      <p:pic>
        <p:nvPicPr>
          <p:cNvPr id="2" name="图片 1"/>
          <p:cNvPicPr>
            <a:picLocks noChangeAspect="1"/>
          </p:cNvPicPr>
          <p:nvPr/>
        </p:nvPicPr>
        <p:blipFill>
          <a:blip r:embed="rId2"/>
          <a:stretch>
            <a:fillRect/>
          </a:stretch>
        </p:blipFill>
        <p:spPr>
          <a:xfrm>
            <a:off x="1149550" y="1090787"/>
            <a:ext cx="3635896" cy="594358"/>
          </a:xfrm>
          <a:prstGeom prst="rect">
            <a:avLst/>
          </a:prstGeom>
        </p:spPr>
      </p:pic>
      <p:pic>
        <p:nvPicPr>
          <p:cNvPr id="3" name="图片 2"/>
          <p:cNvPicPr>
            <a:picLocks noChangeAspect="1"/>
          </p:cNvPicPr>
          <p:nvPr/>
        </p:nvPicPr>
        <p:blipFill rotWithShape="1">
          <a:blip r:embed="rId3"/>
          <a:srcRect b="40318"/>
          <a:stretch>
            <a:fillRect/>
          </a:stretch>
        </p:blipFill>
        <p:spPr>
          <a:xfrm>
            <a:off x="1149550" y="1700808"/>
            <a:ext cx="6950842" cy="388843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47688" y="319088"/>
            <a:ext cx="8139112" cy="563562"/>
          </a:xfrm>
        </p:spPr>
        <p:txBody>
          <a:bodyPr/>
          <a:lstStyle/>
          <a:p>
            <a:pPr algn="l" eaLnBrk="1" hangingPunct="1"/>
            <a:r>
              <a:rPr lang="en-US" altLang="zh-CN" b="1" dirty="0">
                <a:effectLst>
                  <a:outerShdw blurRad="38100" dist="38100" dir="2700000" algn="tl">
                    <a:srgbClr val="000000">
                      <a:alpha val="43137"/>
                    </a:srgbClr>
                  </a:outerShdw>
                </a:effectLst>
                <a:ea typeface="微软雅黑" panose="020B0503020204020204" pitchFamily="34" charset="-122"/>
              </a:rPr>
              <a:t>3. </a:t>
            </a:r>
            <a:r>
              <a:rPr lang="zh-CN" altLang="en-US" b="1" dirty="0">
                <a:effectLst>
                  <a:outerShdw blurRad="38100" dist="38100" dir="2700000" algn="tl">
                    <a:srgbClr val="000000">
                      <a:alpha val="43137"/>
                    </a:srgbClr>
                  </a:outerShdw>
                </a:effectLst>
                <a:ea typeface="微软雅黑" panose="020B0503020204020204" pitchFamily="34" charset="-122"/>
              </a:rPr>
              <a:t>对策</a:t>
            </a:r>
          </a:p>
        </p:txBody>
      </p:sp>
      <p:pic>
        <p:nvPicPr>
          <p:cNvPr id="2" name="图片 1"/>
          <p:cNvPicPr>
            <a:picLocks noChangeAspect="1"/>
          </p:cNvPicPr>
          <p:nvPr/>
        </p:nvPicPr>
        <p:blipFill>
          <a:blip r:embed="rId2"/>
          <a:stretch>
            <a:fillRect/>
          </a:stretch>
        </p:blipFill>
        <p:spPr>
          <a:xfrm>
            <a:off x="1096579" y="1538498"/>
            <a:ext cx="3635896" cy="594358"/>
          </a:xfrm>
          <a:prstGeom prst="rect">
            <a:avLst/>
          </a:prstGeom>
        </p:spPr>
      </p:pic>
      <p:pic>
        <p:nvPicPr>
          <p:cNvPr id="3" name="图片 2"/>
          <p:cNvPicPr>
            <a:picLocks noChangeAspect="1"/>
          </p:cNvPicPr>
          <p:nvPr/>
        </p:nvPicPr>
        <p:blipFill rotWithShape="1">
          <a:blip r:embed="rId3"/>
          <a:srcRect t="59682"/>
          <a:stretch>
            <a:fillRect/>
          </a:stretch>
        </p:blipFill>
        <p:spPr>
          <a:xfrm>
            <a:off x="1096579" y="2132856"/>
            <a:ext cx="6950842" cy="262683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47688" y="319088"/>
            <a:ext cx="8139112" cy="563562"/>
          </a:xfrm>
        </p:spPr>
        <p:txBody>
          <a:bodyPr/>
          <a:lstStyle/>
          <a:p>
            <a:pPr algn="l" eaLnBrk="1" hangingPunct="1"/>
            <a:r>
              <a:rPr lang="en-US" altLang="zh-CN" b="1" dirty="0">
                <a:effectLst>
                  <a:outerShdw blurRad="38100" dist="38100" dir="2700000" algn="tl">
                    <a:srgbClr val="000000">
                      <a:alpha val="43137"/>
                    </a:srgbClr>
                  </a:outerShdw>
                </a:effectLst>
                <a:ea typeface="微软雅黑" panose="020B0503020204020204" pitchFamily="34" charset="-122"/>
              </a:rPr>
              <a:t>2. </a:t>
            </a:r>
            <a:r>
              <a:rPr lang="zh-CN" altLang="en-US" b="1" dirty="0">
                <a:effectLst>
                  <a:outerShdw blurRad="38100" dist="38100" dir="2700000" algn="tl">
                    <a:srgbClr val="000000">
                      <a:alpha val="43137"/>
                    </a:srgbClr>
                  </a:outerShdw>
                </a:effectLst>
                <a:ea typeface="微软雅黑" panose="020B0503020204020204" pitchFamily="34" charset="-122"/>
              </a:rPr>
              <a:t>典型的</a:t>
            </a:r>
            <a:r>
              <a:rPr lang="en-US" altLang="zh-CN" b="1" dirty="0">
                <a:effectLst>
                  <a:outerShdw blurRad="38100" dist="38100" dir="2700000" algn="tl">
                    <a:srgbClr val="000000">
                      <a:alpha val="43137"/>
                    </a:srgbClr>
                  </a:outerShdw>
                </a:effectLst>
                <a:ea typeface="微软雅黑" panose="020B0503020204020204" pitchFamily="34" charset="-122"/>
              </a:rPr>
              <a:t>Web</a:t>
            </a:r>
            <a:r>
              <a:rPr lang="zh-CN" altLang="en-US" b="1" dirty="0">
                <a:effectLst>
                  <a:outerShdw blurRad="38100" dist="38100" dir="2700000" algn="tl">
                    <a:srgbClr val="000000">
                      <a:alpha val="43137"/>
                    </a:srgbClr>
                  </a:outerShdw>
                </a:effectLst>
                <a:ea typeface="微软雅黑" panose="020B0503020204020204" pitchFamily="34" charset="-122"/>
              </a:rPr>
              <a:t>安全漏洞</a:t>
            </a:r>
          </a:p>
        </p:txBody>
      </p:sp>
      <p:sp>
        <p:nvSpPr>
          <p:cNvPr id="151555" name="Rectangle 3"/>
          <p:cNvSpPr>
            <a:spLocks noGrp="1" noChangeArrowheads="1"/>
          </p:cNvSpPr>
          <p:nvPr>
            <p:ph type="body" idx="1"/>
          </p:nvPr>
        </p:nvSpPr>
        <p:spPr>
          <a:xfrm>
            <a:off x="457200" y="1052736"/>
            <a:ext cx="8229600" cy="4551784"/>
          </a:xfrm>
        </p:spPr>
        <p:txBody>
          <a:bodyPr/>
          <a:lstStyle/>
          <a:p>
            <a:pPr eaLnBrk="1" hangingPunct="1">
              <a:defRPr/>
            </a:pPr>
            <a:r>
              <a:rPr lang="en-US" altLang="zh-CN" b="1" dirty="0">
                <a:effectLst>
                  <a:outerShdw blurRad="38100" dist="38100" dir="2700000" algn="tl">
                    <a:srgbClr val="C0C0C0"/>
                  </a:outerShdw>
                </a:effectLst>
                <a:ea typeface="微软雅黑" panose="020B0503020204020204" pitchFamily="34" charset="-122"/>
              </a:rPr>
              <a:t>OWASP 2013</a:t>
            </a:r>
            <a:r>
              <a:rPr lang="zh-CN" altLang="en-US" b="1" dirty="0">
                <a:effectLst>
                  <a:outerShdw blurRad="38100" dist="38100" dir="2700000" algn="tl">
                    <a:srgbClr val="C0C0C0"/>
                  </a:outerShdw>
                </a:effectLst>
                <a:ea typeface="微软雅黑" panose="020B0503020204020204" pitchFamily="34" charset="-122"/>
              </a:rPr>
              <a:t>年发布的</a:t>
            </a:r>
            <a:r>
              <a:rPr lang="en-US" altLang="zh-CN" b="1" dirty="0">
                <a:effectLst>
                  <a:outerShdw blurRad="38100" dist="38100" dir="2700000" algn="tl">
                    <a:srgbClr val="C0C0C0"/>
                  </a:outerShdw>
                </a:effectLst>
                <a:ea typeface="微软雅黑" panose="020B0503020204020204" pitchFamily="34" charset="-122"/>
              </a:rPr>
              <a:t>Web</a:t>
            </a:r>
            <a:r>
              <a:rPr lang="zh-CN" altLang="en-US" b="1" dirty="0">
                <a:effectLst>
                  <a:outerShdw blurRad="38100" dist="38100" dir="2700000" algn="tl">
                    <a:srgbClr val="C0C0C0"/>
                  </a:outerShdw>
                </a:effectLst>
                <a:ea typeface="微软雅黑" panose="020B0503020204020204" pitchFamily="34" charset="-122"/>
              </a:rPr>
              <a:t>安全十大威胁（漏洞）</a:t>
            </a:r>
          </a:p>
        </p:txBody>
      </p:sp>
      <p:pic>
        <p:nvPicPr>
          <p:cNvPr id="2" name="图片 1"/>
          <p:cNvPicPr>
            <a:picLocks noChangeAspect="1"/>
          </p:cNvPicPr>
          <p:nvPr/>
        </p:nvPicPr>
        <p:blipFill>
          <a:blip r:embed="rId3"/>
          <a:stretch>
            <a:fillRect/>
          </a:stretch>
        </p:blipFill>
        <p:spPr>
          <a:xfrm>
            <a:off x="2051720" y="1916832"/>
            <a:ext cx="5249484" cy="447178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47688" y="319088"/>
            <a:ext cx="8139112" cy="563562"/>
          </a:xfrm>
        </p:spPr>
        <p:txBody>
          <a:bodyPr/>
          <a:lstStyle/>
          <a:p>
            <a:pPr algn="l" eaLnBrk="1" hangingPunct="1"/>
            <a:r>
              <a:rPr lang="en-US" altLang="zh-CN" b="1" dirty="0">
                <a:effectLst>
                  <a:outerShdw blurRad="38100" dist="38100" dir="2700000" algn="tl">
                    <a:srgbClr val="000000">
                      <a:alpha val="43137"/>
                    </a:srgbClr>
                  </a:outerShdw>
                </a:effectLst>
                <a:ea typeface="微软雅黑" panose="020B0503020204020204" pitchFamily="34" charset="-122"/>
              </a:rPr>
              <a:t>3. </a:t>
            </a:r>
            <a:r>
              <a:rPr lang="zh-CN" altLang="en-US" b="1" dirty="0">
                <a:effectLst>
                  <a:outerShdw blurRad="38100" dist="38100" dir="2700000" algn="tl">
                    <a:srgbClr val="000000">
                      <a:alpha val="43137"/>
                    </a:srgbClr>
                  </a:outerShdw>
                </a:effectLst>
                <a:ea typeface="微软雅黑" panose="020B0503020204020204" pitchFamily="34" charset="-122"/>
              </a:rPr>
              <a:t>对策</a:t>
            </a:r>
          </a:p>
        </p:txBody>
      </p:sp>
      <p:pic>
        <p:nvPicPr>
          <p:cNvPr id="4" name="图片 3"/>
          <p:cNvPicPr>
            <a:picLocks noChangeAspect="1"/>
          </p:cNvPicPr>
          <p:nvPr/>
        </p:nvPicPr>
        <p:blipFill>
          <a:blip r:embed="rId2"/>
          <a:stretch>
            <a:fillRect/>
          </a:stretch>
        </p:blipFill>
        <p:spPr>
          <a:xfrm>
            <a:off x="1096579" y="1206687"/>
            <a:ext cx="4431072" cy="602132"/>
          </a:xfrm>
          <a:prstGeom prst="rect">
            <a:avLst/>
          </a:prstGeom>
        </p:spPr>
      </p:pic>
      <p:pic>
        <p:nvPicPr>
          <p:cNvPr id="5" name="图片 4"/>
          <p:cNvPicPr>
            <a:picLocks noChangeAspect="1"/>
          </p:cNvPicPr>
          <p:nvPr/>
        </p:nvPicPr>
        <p:blipFill>
          <a:blip r:embed="rId3"/>
          <a:stretch>
            <a:fillRect/>
          </a:stretch>
        </p:blipFill>
        <p:spPr>
          <a:xfrm>
            <a:off x="1096579" y="1916832"/>
            <a:ext cx="7524328" cy="33999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47688" y="319088"/>
            <a:ext cx="8139112" cy="563562"/>
          </a:xfrm>
        </p:spPr>
        <p:txBody>
          <a:bodyPr/>
          <a:lstStyle/>
          <a:p>
            <a:pPr algn="l" eaLnBrk="1" hangingPunct="1"/>
            <a:r>
              <a:rPr lang="en-US" altLang="zh-CN" b="1" dirty="0">
                <a:effectLst>
                  <a:outerShdw blurRad="38100" dist="38100" dir="2700000" algn="tl">
                    <a:srgbClr val="000000">
                      <a:alpha val="43137"/>
                    </a:srgbClr>
                  </a:outerShdw>
                </a:effectLst>
                <a:ea typeface="微软雅黑" panose="020B0503020204020204" pitchFamily="34" charset="-122"/>
              </a:rPr>
              <a:t>3. </a:t>
            </a:r>
            <a:r>
              <a:rPr lang="zh-CN" altLang="en-US" b="1" dirty="0">
                <a:effectLst>
                  <a:outerShdw blurRad="38100" dist="38100" dir="2700000" algn="tl">
                    <a:srgbClr val="000000">
                      <a:alpha val="43137"/>
                    </a:srgbClr>
                  </a:outerShdw>
                </a:effectLst>
                <a:ea typeface="微软雅黑" panose="020B0503020204020204" pitchFamily="34" charset="-122"/>
              </a:rPr>
              <a:t>对策</a:t>
            </a:r>
          </a:p>
        </p:txBody>
      </p:sp>
      <p:pic>
        <p:nvPicPr>
          <p:cNvPr id="4" name="图片 3"/>
          <p:cNvPicPr>
            <a:picLocks noChangeAspect="1"/>
          </p:cNvPicPr>
          <p:nvPr/>
        </p:nvPicPr>
        <p:blipFill>
          <a:blip r:embed="rId2"/>
          <a:stretch>
            <a:fillRect/>
          </a:stretch>
        </p:blipFill>
        <p:spPr>
          <a:xfrm>
            <a:off x="1096579" y="1206687"/>
            <a:ext cx="4431072" cy="602132"/>
          </a:xfrm>
          <a:prstGeom prst="rect">
            <a:avLst/>
          </a:prstGeom>
        </p:spPr>
      </p:pic>
      <p:pic>
        <p:nvPicPr>
          <p:cNvPr id="2" name="图片 1"/>
          <p:cNvPicPr>
            <a:picLocks noChangeAspect="1"/>
          </p:cNvPicPr>
          <p:nvPr/>
        </p:nvPicPr>
        <p:blipFill>
          <a:blip r:embed="rId3"/>
          <a:stretch>
            <a:fillRect/>
          </a:stretch>
        </p:blipFill>
        <p:spPr>
          <a:xfrm>
            <a:off x="1061939" y="1808819"/>
            <a:ext cx="7740352" cy="403556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algn="l" eaLnBrk="1" hangingPunct="1"/>
            <a:r>
              <a:rPr lang="zh-CN" altLang="en-US" b="1" dirty="0">
                <a:effectLst>
                  <a:outerShdw blurRad="38100" dist="38100" dir="2700000" algn="tl">
                    <a:srgbClr val="000000">
                      <a:alpha val="43137"/>
                    </a:srgbClr>
                  </a:outerShdw>
                </a:effectLst>
                <a:ea typeface="微软雅黑" panose="020B0503020204020204" pitchFamily="34" charset="-122"/>
              </a:rPr>
              <a:t>本讲要点</a:t>
            </a:r>
            <a:endParaRPr lang="zh-CN" altLang="zh-CN" b="1" dirty="0">
              <a:effectLst>
                <a:outerShdw blurRad="38100" dist="38100" dir="2700000" algn="tl">
                  <a:srgbClr val="000000">
                    <a:alpha val="43137"/>
                  </a:srgbClr>
                </a:outerShdw>
              </a:effectLst>
              <a:ea typeface="微软雅黑" panose="020B0503020204020204" pitchFamily="34" charset="-122"/>
            </a:endParaRPr>
          </a:p>
        </p:txBody>
      </p:sp>
      <p:sp>
        <p:nvSpPr>
          <p:cNvPr id="151555" name="Rectangle 3"/>
          <p:cNvSpPr>
            <a:spLocks noGrp="1" noChangeArrowheads="1"/>
          </p:cNvSpPr>
          <p:nvPr>
            <p:ph type="body" idx="1"/>
          </p:nvPr>
        </p:nvSpPr>
        <p:spPr>
          <a:xfrm>
            <a:off x="457200" y="1153108"/>
            <a:ext cx="8229600" cy="4551784"/>
          </a:xfrm>
        </p:spPr>
        <p:txBody>
          <a:bodyPr/>
          <a:lstStyle/>
          <a:p>
            <a:pPr eaLnBrk="1" hangingPunct="1">
              <a:defRPr/>
            </a:pPr>
            <a:r>
              <a:rPr lang="en-US" altLang="zh-CN" b="1" dirty="0">
                <a:effectLst>
                  <a:outerShdw blurRad="38100" dist="38100" dir="2700000" algn="tl">
                    <a:srgbClr val="C0C0C0"/>
                  </a:outerShdw>
                </a:effectLst>
                <a:ea typeface="微软雅黑" panose="020B0503020204020204" pitchFamily="34" charset="-122"/>
              </a:rPr>
              <a:t>1. Web</a:t>
            </a:r>
            <a:r>
              <a:rPr lang="zh-CN" altLang="en-US" b="1" dirty="0">
                <a:effectLst>
                  <a:outerShdw blurRad="38100" dist="38100" dir="2700000" algn="tl">
                    <a:srgbClr val="C0C0C0"/>
                  </a:outerShdw>
                </a:effectLst>
                <a:ea typeface="微软雅黑" panose="020B0503020204020204" pitchFamily="34" charset="-122"/>
              </a:rPr>
              <a:t>基础知识</a:t>
            </a:r>
            <a:endParaRPr lang="en-US" altLang="zh-CN" b="1" dirty="0">
              <a:effectLst>
                <a:outerShdw blurRad="38100" dist="38100" dir="2700000" algn="tl">
                  <a:srgbClr val="C0C0C0"/>
                </a:outerShdw>
              </a:effectLst>
              <a:ea typeface="微软雅黑" panose="020B0503020204020204" pitchFamily="34" charset="-122"/>
            </a:endParaRPr>
          </a:p>
          <a:p>
            <a:pPr eaLnBrk="1" hangingPunct="1">
              <a:defRPr/>
            </a:pPr>
            <a:r>
              <a:rPr lang="en-US" altLang="zh-CN" b="1" dirty="0">
                <a:effectLst>
                  <a:outerShdw blurRad="38100" dist="38100" dir="2700000" algn="tl">
                    <a:srgbClr val="C0C0C0"/>
                  </a:outerShdw>
                </a:effectLst>
                <a:ea typeface="微软雅黑" panose="020B0503020204020204" pitchFamily="34" charset="-122"/>
              </a:rPr>
              <a:t>2. </a:t>
            </a:r>
            <a:r>
              <a:rPr lang="zh-CN" altLang="en-US" b="1" dirty="0">
                <a:effectLst>
                  <a:outerShdw blurRad="38100" dist="38100" dir="2700000" algn="tl">
                    <a:srgbClr val="C0C0C0"/>
                  </a:outerShdw>
                </a:effectLst>
                <a:ea typeface="微软雅黑" panose="020B0503020204020204" pitchFamily="34" charset="-122"/>
              </a:rPr>
              <a:t>典型的</a:t>
            </a:r>
            <a:r>
              <a:rPr lang="en-US" altLang="zh-CN" b="1" dirty="0">
                <a:effectLst>
                  <a:outerShdw blurRad="38100" dist="38100" dir="2700000" algn="tl">
                    <a:srgbClr val="C0C0C0"/>
                  </a:outerShdw>
                </a:effectLst>
                <a:ea typeface="微软雅黑" panose="020B0503020204020204" pitchFamily="34" charset="-122"/>
              </a:rPr>
              <a:t>Web</a:t>
            </a:r>
            <a:r>
              <a:rPr lang="zh-CN" altLang="en-US" b="1" dirty="0">
                <a:effectLst>
                  <a:outerShdw blurRad="38100" dist="38100" dir="2700000" algn="tl">
                    <a:srgbClr val="C0C0C0"/>
                  </a:outerShdw>
                </a:effectLst>
                <a:ea typeface="微软雅黑" panose="020B0503020204020204" pitchFamily="34" charset="-122"/>
              </a:rPr>
              <a:t>安全漏洞</a:t>
            </a:r>
            <a:br>
              <a:rPr lang="en-US" altLang="zh-CN" b="1" dirty="0">
                <a:effectLst>
                  <a:outerShdw blurRad="38100" dist="38100" dir="2700000" algn="tl">
                    <a:srgbClr val="C0C0C0"/>
                  </a:outerShdw>
                </a:effectLst>
                <a:ea typeface="微软雅黑" panose="020B0503020204020204" pitchFamily="34" charset="-122"/>
              </a:rPr>
            </a:br>
            <a:r>
              <a:rPr lang="zh-CN" altLang="en-US" b="1" dirty="0">
                <a:solidFill>
                  <a:srgbClr val="FF0000"/>
                </a:solidFill>
                <a:effectLst>
                  <a:outerShdw blurRad="38100" dist="38100" dir="2700000" algn="tl">
                    <a:srgbClr val="C0C0C0"/>
                  </a:outerShdw>
                </a:effectLst>
                <a:ea typeface="微软雅黑" panose="020B0503020204020204" pitchFamily="34" charset="-122"/>
              </a:rPr>
              <a:t>（根据</a:t>
            </a:r>
            <a:r>
              <a:rPr lang="en-US" altLang="zh-CN" b="1" dirty="0">
                <a:solidFill>
                  <a:srgbClr val="FF0000"/>
                </a:solidFill>
                <a:effectLst>
                  <a:outerShdw blurRad="38100" dist="38100" dir="2700000" algn="tl">
                    <a:srgbClr val="C0C0C0"/>
                  </a:outerShdw>
                </a:effectLst>
                <a:ea typeface="微软雅黑" panose="020B0503020204020204" pitchFamily="34" charset="-122"/>
              </a:rPr>
              <a:t>2017</a:t>
            </a:r>
            <a:r>
              <a:rPr lang="zh-CN" altLang="en-US" b="1" dirty="0">
                <a:solidFill>
                  <a:srgbClr val="FF0000"/>
                </a:solidFill>
                <a:effectLst>
                  <a:outerShdw blurRad="38100" dist="38100" dir="2700000" algn="tl">
                    <a:srgbClr val="C0C0C0"/>
                  </a:outerShdw>
                </a:effectLst>
                <a:ea typeface="微软雅黑" panose="020B0503020204020204" pitchFamily="34" charset="-122"/>
              </a:rPr>
              <a:t>、</a:t>
            </a:r>
            <a:r>
              <a:rPr lang="en-US" altLang="zh-CN" b="1" dirty="0">
                <a:solidFill>
                  <a:srgbClr val="FF0000"/>
                </a:solidFill>
                <a:effectLst>
                  <a:outerShdw blurRad="38100" dist="38100" dir="2700000" algn="tl">
                    <a:srgbClr val="C0C0C0"/>
                  </a:outerShdw>
                </a:effectLst>
                <a:ea typeface="微软雅黑" panose="020B0503020204020204" pitchFamily="34" charset="-122"/>
              </a:rPr>
              <a:t>2021</a:t>
            </a:r>
            <a:r>
              <a:rPr lang="zh-CN" altLang="en-US" b="1" dirty="0">
                <a:solidFill>
                  <a:srgbClr val="FF0000"/>
                </a:solidFill>
                <a:effectLst>
                  <a:outerShdw blurRad="38100" dist="38100" dir="2700000" algn="tl">
                    <a:srgbClr val="C0C0C0"/>
                  </a:outerShdw>
                </a:effectLst>
                <a:ea typeface="微软雅黑" panose="020B0503020204020204" pitchFamily="34" charset="-122"/>
              </a:rPr>
              <a:t>版</a:t>
            </a:r>
            <a:r>
              <a:rPr lang="en-US" altLang="zh-CN" b="1" dirty="0">
                <a:solidFill>
                  <a:srgbClr val="FF0000"/>
                </a:solidFill>
                <a:effectLst>
                  <a:outerShdw blurRad="38100" dist="38100" dir="2700000" algn="tl">
                    <a:srgbClr val="C0C0C0"/>
                  </a:outerShdw>
                </a:effectLst>
                <a:ea typeface="微软雅黑" panose="020B0503020204020204" pitchFamily="34" charset="-122"/>
              </a:rPr>
              <a:t>OWASP Top 10</a:t>
            </a:r>
            <a:r>
              <a:rPr lang="zh-CN" altLang="en-US" b="1" dirty="0">
                <a:solidFill>
                  <a:srgbClr val="FF0000"/>
                </a:solidFill>
                <a:effectLst>
                  <a:outerShdw blurRad="38100" dist="38100" dir="2700000" algn="tl">
                    <a:srgbClr val="C0C0C0"/>
                  </a:outerShdw>
                </a:effectLst>
                <a:ea typeface="微软雅黑" panose="020B0503020204020204" pitchFamily="34" charset="-122"/>
              </a:rPr>
              <a:t>修改）</a:t>
            </a:r>
            <a:endParaRPr lang="en-US" altLang="zh-CN" b="1" dirty="0">
              <a:solidFill>
                <a:srgbClr val="FF0000"/>
              </a:solidFill>
              <a:effectLst>
                <a:outerShdw blurRad="38100" dist="38100" dir="2700000" algn="tl">
                  <a:srgbClr val="C0C0C0"/>
                </a:outerShdw>
              </a:effectLst>
              <a:ea typeface="微软雅黑" panose="020B0503020204020204" pitchFamily="34" charset="-122"/>
            </a:endParaRPr>
          </a:p>
          <a:p>
            <a:pPr eaLnBrk="1" hangingPunct="1">
              <a:defRPr/>
            </a:pPr>
            <a:r>
              <a:rPr lang="en-US" altLang="zh-CN" b="1" dirty="0">
                <a:effectLst>
                  <a:outerShdw blurRad="38100" dist="38100" dir="2700000" algn="tl">
                    <a:srgbClr val="C0C0C0"/>
                  </a:outerShdw>
                </a:effectLst>
                <a:ea typeface="微软雅黑" panose="020B0503020204020204" pitchFamily="34" charset="-122"/>
              </a:rPr>
              <a:t>3. </a:t>
            </a:r>
            <a:r>
              <a:rPr lang="zh-CN" altLang="en-US" b="1" dirty="0">
                <a:effectLst>
                  <a:outerShdw blurRad="38100" dist="38100" dir="2700000" algn="tl">
                    <a:srgbClr val="C0C0C0"/>
                  </a:outerShdw>
                </a:effectLst>
                <a:ea typeface="微软雅黑" panose="020B0503020204020204" pitchFamily="34" charset="-122"/>
              </a:rPr>
              <a:t>对策</a:t>
            </a:r>
            <a:endParaRPr lang="en-US" altLang="zh-CN" b="1" dirty="0">
              <a:effectLst>
                <a:outerShdw blurRad="38100" dist="38100" dir="2700000" algn="tl">
                  <a:srgbClr val="C0C0C0"/>
                </a:outerShdw>
              </a:effectLst>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47688" y="319088"/>
            <a:ext cx="8139112" cy="563562"/>
          </a:xfrm>
        </p:spPr>
        <p:txBody>
          <a:bodyPr/>
          <a:lstStyle/>
          <a:p>
            <a:pPr algn="l" eaLnBrk="1" hangingPunct="1"/>
            <a:r>
              <a:rPr lang="en-US" altLang="zh-CN" b="1" dirty="0">
                <a:effectLst>
                  <a:outerShdw blurRad="38100" dist="38100" dir="2700000" algn="tl">
                    <a:srgbClr val="000000">
                      <a:alpha val="43137"/>
                    </a:srgbClr>
                  </a:outerShdw>
                </a:effectLst>
                <a:ea typeface="微软雅黑" panose="020B0503020204020204" pitchFamily="34" charset="-122"/>
              </a:rPr>
              <a:t>2. </a:t>
            </a:r>
            <a:r>
              <a:rPr lang="zh-CN" altLang="en-US" b="1" dirty="0">
                <a:effectLst>
                  <a:outerShdw blurRad="38100" dist="38100" dir="2700000" algn="tl">
                    <a:srgbClr val="000000">
                      <a:alpha val="43137"/>
                    </a:srgbClr>
                  </a:outerShdw>
                </a:effectLst>
                <a:ea typeface="微软雅黑" panose="020B0503020204020204" pitchFamily="34" charset="-122"/>
              </a:rPr>
              <a:t>典型的</a:t>
            </a:r>
            <a:r>
              <a:rPr lang="en-US" altLang="zh-CN" b="1" dirty="0">
                <a:effectLst>
                  <a:outerShdw blurRad="38100" dist="38100" dir="2700000" algn="tl">
                    <a:srgbClr val="000000">
                      <a:alpha val="43137"/>
                    </a:srgbClr>
                  </a:outerShdw>
                </a:effectLst>
                <a:ea typeface="微软雅黑" panose="020B0503020204020204" pitchFamily="34" charset="-122"/>
              </a:rPr>
              <a:t>Web</a:t>
            </a:r>
            <a:r>
              <a:rPr lang="zh-CN" altLang="en-US" b="1" dirty="0">
                <a:effectLst>
                  <a:outerShdw blurRad="38100" dist="38100" dir="2700000" algn="tl">
                    <a:srgbClr val="000000">
                      <a:alpha val="43137"/>
                    </a:srgbClr>
                  </a:outerShdw>
                </a:effectLst>
                <a:ea typeface="微软雅黑" panose="020B0503020204020204" pitchFamily="34" charset="-122"/>
              </a:rPr>
              <a:t>安全漏洞</a:t>
            </a:r>
          </a:p>
        </p:txBody>
      </p:sp>
      <p:sp>
        <p:nvSpPr>
          <p:cNvPr id="151555" name="Rectangle 3"/>
          <p:cNvSpPr>
            <a:spLocks noGrp="1" noChangeArrowheads="1"/>
          </p:cNvSpPr>
          <p:nvPr>
            <p:ph type="body" idx="1"/>
          </p:nvPr>
        </p:nvSpPr>
        <p:spPr>
          <a:xfrm>
            <a:off x="457200" y="1052736"/>
            <a:ext cx="8229600" cy="4551784"/>
          </a:xfrm>
        </p:spPr>
        <p:txBody>
          <a:bodyPr/>
          <a:lstStyle/>
          <a:p>
            <a:pPr algn="just" eaLnBrk="1" hangingPunct="1">
              <a:defRPr/>
            </a:pPr>
            <a:r>
              <a:rPr lang="en-US" altLang="zh-CN" b="1" dirty="0">
                <a:effectLst>
                  <a:outerShdw blurRad="38100" dist="38100" dir="2700000" algn="tl">
                    <a:srgbClr val="C0C0C0"/>
                  </a:outerShdw>
                </a:effectLst>
                <a:ea typeface="微软雅黑" panose="020B0503020204020204" pitchFamily="34" charset="-122"/>
              </a:rPr>
              <a:t>OWASP 2017</a:t>
            </a:r>
            <a:r>
              <a:rPr lang="zh-CN" altLang="en-US" b="1" dirty="0">
                <a:effectLst>
                  <a:outerShdw blurRad="38100" dist="38100" dir="2700000" algn="tl">
                    <a:srgbClr val="C0C0C0"/>
                  </a:outerShdw>
                </a:effectLst>
                <a:ea typeface="微软雅黑" panose="020B0503020204020204" pitchFamily="34" charset="-122"/>
              </a:rPr>
              <a:t>年发布的</a:t>
            </a:r>
            <a:r>
              <a:rPr lang="en-US" altLang="zh-CN" b="1" dirty="0">
                <a:effectLst>
                  <a:outerShdw blurRad="38100" dist="38100" dir="2700000" algn="tl">
                    <a:srgbClr val="C0C0C0"/>
                  </a:outerShdw>
                </a:effectLst>
                <a:ea typeface="微软雅黑" panose="020B0503020204020204" pitchFamily="34" charset="-122"/>
              </a:rPr>
              <a:t>Web</a:t>
            </a:r>
            <a:r>
              <a:rPr lang="zh-CN" altLang="en-US" b="1" dirty="0">
                <a:effectLst>
                  <a:outerShdw blurRad="38100" dist="38100" dir="2700000" algn="tl">
                    <a:srgbClr val="C0C0C0"/>
                  </a:outerShdw>
                </a:effectLst>
                <a:ea typeface="微软雅黑" panose="020B0503020204020204" pitchFamily="34" charset="-122"/>
              </a:rPr>
              <a:t>安全十大威胁</a:t>
            </a:r>
            <a:endParaRPr lang="en-US" altLang="zh-CN" b="1" dirty="0">
              <a:effectLst>
                <a:outerShdw blurRad="38100" dist="38100" dir="2700000" algn="tl">
                  <a:srgbClr val="C0C0C0"/>
                </a:outerShdw>
              </a:effectLst>
              <a:ea typeface="微软雅黑" panose="020B0503020204020204" pitchFamily="34" charset="-122"/>
            </a:endParaRPr>
          </a:p>
          <a:p>
            <a:pPr algn="just" eaLnBrk="1" hangingPunct="1">
              <a:defRPr/>
            </a:pPr>
            <a:r>
              <a:rPr lang="en-US" altLang="zh-CN" b="1" dirty="0">
                <a:effectLst>
                  <a:outerShdw blurRad="38100" dist="38100" dir="2700000" algn="tl">
                    <a:srgbClr val="C0C0C0"/>
                  </a:outerShdw>
                </a:effectLst>
                <a:ea typeface="微软雅黑" panose="020B0503020204020204" pitchFamily="34" charset="-122"/>
              </a:rPr>
              <a:t>OWASP Top 10-2017</a:t>
            </a:r>
            <a:r>
              <a:rPr lang="zh-CN" altLang="en-US" b="1" dirty="0">
                <a:effectLst>
                  <a:outerShdw blurRad="38100" dist="38100" dir="2700000" algn="tl">
                    <a:srgbClr val="C0C0C0"/>
                  </a:outerShdw>
                </a:effectLst>
                <a:ea typeface="微软雅黑" panose="020B0503020204020204" pitchFamily="34" charset="-122"/>
              </a:rPr>
              <a:t>主要基于超过</a:t>
            </a:r>
            <a:r>
              <a:rPr lang="en-US" altLang="zh-CN" b="1" dirty="0">
                <a:effectLst>
                  <a:outerShdw blurRad="38100" dist="38100" dir="2700000" algn="tl">
                    <a:srgbClr val="C0C0C0"/>
                  </a:outerShdw>
                </a:effectLst>
                <a:ea typeface="微软雅黑" panose="020B0503020204020204" pitchFamily="34" charset="-122"/>
              </a:rPr>
              <a:t>40</a:t>
            </a:r>
            <a:r>
              <a:rPr lang="zh-CN" altLang="en-US" b="1" dirty="0">
                <a:effectLst>
                  <a:outerShdw blurRad="38100" dist="38100" dir="2700000" algn="tl">
                    <a:srgbClr val="C0C0C0"/>
                  </a:outerShdw>
                </a:effectLst>
                <a:ea typeface="微软雅黑" panose="020B0503020204020204" pitchFamily="34" charset="-122"/>
              </a:rPr>
              <a:t>家专门从事应用程序安全业务的公司提交的数据，以及</a:t>
            </a:r>
            <a:r>
              <a:rPr lang="en-US" altLang="zh-CN" b="1" dirty="0">
                <a:effectLst>
                  <a:outerShdw blurRad="38100" dist="38100" dir="2700000" algn="tl">
                    <a:srgbClr val="C0C0C0"/>
                  </a:outerShdw>
                </a:effectLst>
                <a:ea typeface="微软雅黑" panose="020B0503020204020204" pitchFamily="34" charset="-122"/>
              </a:rPr>
              <a:t>500</a:t>
            </a:r>
            <a:r>
              <a:rPr lang="zh-CN" altLang="en-US" b="1" dirty="0">
                <a:effectLst>
                  <a:outerShdw blurRad="38100" dist="38100" dir="2700000" algn="tl">
                    <a:srgbClr val="C0C0C0"/>
                  </a:outerShdw>
                </a:effectLst>
                <a:ea typeface="微软雅黑" panose="020B0503020204020204" pitchFamily="34" charset="-122"/>
              </a:rPr>
              <a:t>位以上个人完成的行业调查。这些数据包含了从数以百计的组织和超过</a:t>
            </a:r>
            <a:r>
              <a:rPr lang="en-US" altLang="zh-CN" b="1" dirty="0">
                <a:effectLst>
                  <a:outerShdw blurRad="38100" dist="38100" dir="2700000" algn="tl">
                    <a:srgbClr val="C0C0C0"/>
                  </a:outerShdw>
                </a:effectLst>
                <a:ea typeface="微软雅黑" panose="020B0503020204020204" pitchFamily="34" charset="-122"/>
              </a:rPr>
              <a:t>10</a:t>
            </a:r>
            <a:r>
              <a:rPr lang="zh-CN" altLang="en-US" b="1" dirty="0">
                <a:effectLst>
                  <a:outerShdw blurRad="38100" dist="38100" dir="2700000" algn="tl">
                    <a:srgbClr val="C0C0C0"/>
                  </a:outerShdw>
                </a:effectLst>
                <a:ea typeface="微软雅黑" panose="020B0503020204020204" pitchFamily="34" charset="-122"/>
              </a:rPr>
              <a:t>万个实际应用程序和</a:t>
            </a:r>
            <a:r>
              <a:rPr lang="en-US" altLang="zh-CN" b="1" dirty="0">
                <a:effectLst>
                  <a:outerShdw blurRad="38100" dist="38100" dir="2700000" algn="tl">
                    <a:srgbClr val="C0C0C0"/>
                  </a:outerShdw>
                </a:effectLst>
                <a:ea typeface="微软雅黑" panose="020B0503020204020204" pitchFamily="34" charset="-122"/>
              </a:rPr>
              <a:t>API</a:t>
            </a:r>
            <a:r>
              <a:rPr lang="zh-CN" altLang="en-US" b="1" dirty="0">
                <a:effectLst>
                  <a:outerShdw blurRad="38100" dist="38100" dir="2700000" algn="tl">
                    <a:srgbClr val="C0C0C0"/>
                  </a:outerShdw>
                </a:effectLst>
                <a:ea typeface="微软雅黑" panose="020B0503020204020204" pitchFamily="34" charset="-122"/>
              </a:rPr>
              <a:t>中收集的漏洞。前</a:t>
            </a:r>
            <a:r>
              <a:rPr lang="en-US" altLang="zh-CN" b="1" dirty="0">
                <a:effectLst>
                  <a:outerShdw blurRad="38100" dist="38100" dir="2700000" algn="tl">
                    <a:srgbClr val="C0C0C0"/>
                  </a:outerShdw>
                </a:effectLst>
                <a:ea typeface="微软雅黑" panose="020B0503020204020204" pitchFamily="34" charset="-122"/>
              </a:rPr>
              <a:t>10</a:t>
            </a:r>
            <a:r>
              <a:rPr lang="zh-CN" altLang="en-US" b="1" dirty="0">
                <a:effectLst>
                  <a:outerShdw blurRad="38100" dist="38100" dir="2700000" algn="tl">
                    <a:srgbClr val="C0C0C0"/>
                  </a:outerShdw>
                </a:effectLst>
                <a:ea typeface="微软雅黑" panose="020B0503020204020204" pitchFamily="34" charset="-122"/>
              </a:rPr>
              <a:t>大风险项是根据这些流行数据选择和优先排序，并结合了对可利用性、可检测性和影响程度的一致性评估而形成。</a:t>
            </a:r>
          </a:p>
          <a:p>
            <a:pPr algn="just" eaLnBrk="1" hangingPunct="1">
              <a:defRPr/>
            </a:pPr>
            <a:r>
              <a:rPr lang="en-US" altLang="zh-CN" b="1" dirty="0">
                <a:effectLst>
                  <a:outerShdw blurRad="38100" dist="38100" dir="2700000" algn="tl">
                    <a:srgbClr val="C0C0C0"/>
                  </a:outerShdw>
                </a:effectLst>
                <a:ea typeface="微软雅黑" panose="020B0503020204020204" pitchFamily="34" charset="-122"/>
              </a:rPr>
              <a:t>OWASP Top 10-2017</a:t>
            </a:r>
            <a:r>
              <a:rPr lang="zh-CN" altLang="en-US" b="1" dirty="0">
                <a:effectLst>
                  <a:outerShdw blurRad="38100" dist="38100" dir="2700000" algn="tl">
                    <a:srgbClr val="C0C0C0"/>
                  </a:outerShdw>
                </a:effectLst>
                <a:ea typeface="微软雅黑" panose="020B0503020204020204" pitchFamily="34" charset="-122"/>
              </a:rPr>
              <a:t>的首要目的是教导开发人员、设计人员、架构师、管理人员和企业组织，让他们认识到最严重</a:t>
            </a:r>
            <a:r>
              <a:rPr lang="en-US" altLang="zh-CN" b="1" dirty="0">
                <a:effectLst>
                  <a:outerShdw blurRad="38100" dist="38100" dir="2700000" algn="tl">
                    <a:srgbClr val="C0C0C0"/>
                  </a:outerShdw>
                </a:effectLst>
                <a:ea typeface="微软雅黑" panose="020B0503020204020204" pitchFamily="34" charset="-122"/>
              </a:rPr>
              <a:t>Web</a:t>
            </a:r>
            <a:r>
              <a:rPr lang="zh-CN" altLang="en-US" b="1" dirty="0">
                <a:effectLst>
                  <a:outerShdw blurRad="38100" dist="38100" dir="2700000" algn="tl">
                    <a:srgbClr val="C0C0C0"/>
                  </a:outerShdw>
                </a:effectLst>
                <a:ea typeface="微软雅黑" panose="020B0503020204020204" pitchFamily="34" charset="-122"/>
              </a:rPr>
              <a:t>应用漏洞。</a:t>
            </a:r>
          </a:p>
          <a:p>
            <a:pPr algn="just" eaLnBrk="1" hangingPunct="1">
              <a:defRPr/>
            </a:pPr>
            <a:endParaRPr lang="zh-CN" altLang="en-US" b="1" dirty="0">
              <a:effectLst>
                <a:outerShdw blurRad="38100" dist="38100" dir="2700000" algn="tl">
                  <a:srgbClr val="C0C0C0"/>
                </a:outerShdw>
              </a:effectLst>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47688" y="319088"/>
            <a:ext cx="8139112" cy="563562"/>
          </a:xfrm>
        </p:spPr>
        <p:txBody>
          <a:bodyPr/>
          <a:lstStyle/>
          <a:p>
            <a:pPr algn="l" eaLnBrk="1" hangingPunct="1"/>
            <a:r>
              <a:rPr lang="en-US" altLang="zh-CN" b="1" dirty="0">
                <a:effectLst>
                  <a:outerShdw blurRad="38100" dist="38100" dir="2700000" algn="tl">
                    <a:srgbClr val="000000">
                      <a:alpha val="43137"/>
                    </a:srgbClr>
                  </a:outerShdw>
                </a:effectLst>
                <a:ea typeface="微软雅黑" panose="020B0503020204020204" pitchFamily="34" charset="-122"/>
              </a:rPr>
              <a:t>2. </a:t>
            </a:r>
            <a:r>
              <a:rPr lang="zh-CN" altLang="en-US" b="1" dirty="0">
                <a:effectLst>
                  <a:outerShdw blurRad="38100" dist="38100" dir="2700000" algn="tl">
                    <a:srgbClr val="000000">
                      <a:alpha val="43137"/>
                    </a:srgbClr>
                  </a:outerShdw>
                </a:effectLst>
                <a:ea typeface="微软雅黑" panose="020B0503020204020204" pitchFamily="34" charset="-122"/>
              </a:rPr>
              <a:t>典型的</a:t>
            </a:r>
            <a:r>
              <a:rPr lang="en-US" altLang="zh-CN" b="1" dirty="0">
                <a:effectLst>
                  <a:outerShdw blurRad="38100" dist="38100" dir="2700000" algn="tl">
                    <a:srgbClr val="000000">
                      <a:alpha val="43137"/>
                    </a:srgbClr>
                  </a:outerShdw>
                </a:effectLst>
                <a:ea typeface="微软雅黑" panose="020B0503020204020204" pitchFamily="34" charset="-122"/>
              </a:rPr>
              <a:t>Web</a:t>
            </a:r>
            <a:r>
              <a:rPr lang="zh-CN" altLang="en-US" b="1" dirty="0">
                <a:effectLst>
                  <a:outerShdw blurRad="38100" dist="38100" dir="2700000" algn="tl">
                    <a:srgbClr val="000000">
                      <a:alpha val="43137"/>
                    </a:srgbClr>
                  </a:outerShdw>
                </a:effectLst>
                <a:ea typeface="微软雅黑" panose="020B0503020204020204" pitchFamily="34" charset="-122"/>
              </a:rPr>
              <a:t>安全漏洞</a:t>
            </a:r>
          </a:p>
        </p:txBody>
      </p:sp>
      <p:sp>
        <p:nvSpPr>
          <p:cNvPr id="151555" name="Rectangle 3"/>
          <p:cNvSpPr>
            <a:spLocks noGrp="1" noChangeArrowheads="1"/>
          </p:cNvSpPr>
          <p:nvPr>
            <p:ph type="body" idx="1"/>
          </p:nvPr>
        </p:nvSpPr>
        <p:spPr>
          <a:xfrm>
            <a:off x="457200" y="1052736"/>
            <a:ext cx="8229600" cy="4551784"/>
          </a:xfrm>
        </p:spPr>
        <p:txBody>
          <a:bodyPr/>
          <a:lstStyle/>
          <a:p>
            <a:pPr eaLnBrk="1" hangingPunct="1">
              <a:defRPr/>
            </a:pPr>
            <a:r>
              <a:rPr lang="en-US" altLang="zh-CN" b="1" dirty="0">
                <a:effectLst>
                  <a:outerShdw blurRad="38100" dist="38100" dir="2700000" algn="tl">
                    <a:srgbClr val="C0C0C0"/>
                  </a:outerShdw>
                </a:effectLst>
                <a:ea typeface="微软雅黑" panose="020B0503020204020204" pitchFamily="34" charset="-122"/>
              </a:rPr>
              <a:t>OWASP 2017</a:t>
            </a:r>
            <a:r>
              <a:rPr lang="zh-CN" altLang="en-US" b="1" dirty="0">
                <a:effectLst>
                  <a:outerShdw blurRad="38100" dist="38100" dir="2700000" algn="tl">
                    <a:srgbClr val="C0C0C0"/>
                  </a:outerShdw>
                </a:effectLst>
                <a:ea typeface="微软雅黑" panose="020B0503020204020204" pitchFamily="34" charset="-122"/>
              </a:rPr>
              <a:t>年发布的</a:t>
            </a:r>
            <a:r>
              <a:rPr lang="en-US" altLang="zh-CN" b="1" dirty="0">
                <a:effectLst>
                  <a:outerShdw blurRad="38100" dist="38100" dir="2700000" algn="tl">
                    <a:srgbClr val="C0C0C0"/>
                  </a:outerShdw>
                </a:effectLst>
                <a:ea typeface="微软雅黑" panose="020B0503020204020204" pitchFamily="34" charset="-122"/>
              </a:rPr>
              <a:t>Web</a:t>
            </a:r>
            <a:r>
              <a:rPr lang="zh-CN" altLang="en-US" b="1" dirty="0">
                <a:effectLst>
                  <a:outerShdw blurRad="38100" dist="38100" dir="2700000" algn="tl">
                    <a:srgbClr val="C0C0C0"/>
                  </a:outerShdw>
                </a:effectLst>
                <a:ea typeface="微软雅黑" panose="020B0503020204020204" pitchFamily="34" charset="-122"/>
              </a:rPr>
              <a:t>安全十大威胁</a:t>
            </a:r>
          </a:p>
        </p:txBody>
      </p:sp>
      <p:pic>
        <p:nvPicPr>
          <p:cNvPr id="3" name="图片 2"/>
          <p:cNvPicPr>
            <a:picLocks noChangeAspect="1"/>
          </p:cNvPicPr>
          <p:nvPr/>
        </p:nvPicPr>
        <p:blipFill>
          <a:blip r:embed="rId3"/>
          <a:stretch>
            <a:fillRect/>
          </a:stretch>
        </p:blipFill>
        <p:spPr>
          <a:xfrm>
            <a:off x="912848" y="1988840"/>
            <a:ext cx="7318304" cy="39604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47688" y="319088"/>
            <a:ext cx="8139112" cy="563562"/>
          </a:xfrm>
        </p:spPr>
        <p:txBody>
          <a:bodyPr/>
          <a:lstStyle/>
          <a:p>
            <a:pPr algn="l" eaLnBrk="1" hangingPunct="1"/>
            <a:r>
              <a:rPr lang="en-US" altLang="zh-CN" b="1" dirty="0">
                <a:effectLst>
                  <a:outerShdw blurRad="38100" dist="38100" dir="2700000" algn="tl">
                    <a:srgbClr val="000000">
                      <a:alpha val="43137"/>
                    </a:srgbClr>
                  </a:outerShdw>
                </a:effectLst>
                <a:ea typeface="微软雅黑" panose="020B0503020204020204" pitchFamily="34" charset="-122"/>
              </a:rPr>
              <a:t>2. </a:t>
            </a:r>
            <a:r>
              <a:rPr lang="zh-CN" altLang="en-US" b="1" dirty="0">
                <a:effectLst>
                  <a:outerShdw blurRad="38100" dist="38100" dir="2700000" algn="tl">
                    <a:srgbClr val="000000">
                      <a:alpha val="43137"/>
                    </a:srgbClr>
                  </a:outerShdw>
                </a:effectLst>
                <a:ea typeface="微软雅黑" panose="020B0503020204020204" pitchFamily="34" charset="-122"/>
              </a:rPr>
              <a:t>典型的</a:t>
            </a:r>
            <a:r>
              <a:rPr lang="en-US" altLang="zh-CN" b="1" dirty="0">
                <a:effectLst>
                  <a:outerShdw blurRad="38100" dist="38100" dir="2700000" algn="tl">
                    <a:srgbClr val="000000">
                      <a:alpha val="43137"/>
                    </a:srgbClr>
                  </a:outerShdw>
                </a:effectLst>
                <a:ea typeface="微软雅黑" panose="020B0503020204020204" pitchFamily="34" charset="-122"/>
              </a:rPr>
              <a:t>Web</a:t>
            </a:r>
            <a:r>
              <a:rPr lang="zh-CN" altLang="en-US" b="1" dirty="0">
                <a:effectLst>
                  <a:outerShdw blurRad="38100" dist="38100" dir="2700000" algn="tl">
                    <a:srgbClr val="000000">
                      <a:alpha val="43137"/>
                    </a:srgbClr>
                  </a:outerShdw>
                </a:effectLst>
                <a:ea typeface="微软雅黑" panose="020B0503020204020204" pitchFamily="34" charset="-122"/>
              </a:rPr>
              <a:t>安全漏洞</a:t>
            </a:r>
          </a:p>
        </p:txBody>
      </p:sp>
      <p:sp>
        <p:nvSpPr>
          <p:cNvPr id="151555" name="Rectangle 3"/>
          <p:cNvSpPr>
            <a:spLocks noGrp="1" noChangeArrowheads="1"/>
          </p:cNvSpPr>
          <p:nvPr>
            <p:ph type="body" idx="1"/>
          </p:nvPr>
        </p:nvSpPr>
        <p:spPr>
          <a:xfrm>
            <a:off x="457200" y="1052736"/>
            <a:ext cx="8229600" cy="4551784"/>
          </a:xfrm>
        </p:spPr>
        <p:txBody>
          <a:bodyPr/>
          <a:lstStyle/>
          <a:p>
            <a:pPr algn="just" eaLnBrk="1" hangingPunct="1">
              <a:defRPr/>
            </a:pPr>
            <a:r>
              <a:rPr lang="en-US" altLang="zh-CN" b="1" dirty="0">
                <a:effectLst>
                  <a:outerShdw blurRad="38100" dist="38100" dir="2700000" algn="tl">
                    <a:srgbClr val="C0C0C0"/>
                  </a:outerShdw>
                </a:effectLst>
                <a:ea typeface="微软雅黑" panose="020B0503020204020204" pitchFamily="34" charset="-122"/>
              </a:rPr>
              <a:t>OWASP Top 10-2017</a:t>
            </a:r>
            <a:r>
              <a:rPr lang="zh-CN" altLang="en-US" b="1" dirty="0">
                <a:effectLst>
                  <a:outerShdw blurRad="38100" dist="38100" dir="2700000" algn="tl">
                    <a:srgbClr val="C0C0C0"/>
                  </a:outerShdw>
                </a:effectLst>
                <a:ea typeface="微软雅黑" panose="020B0503020204020204" pitchFamily="34" charset="-122"/>
              </a:rPr>
              <a:t>变化</a:t>
            </a:r>
            <a:endParaRPr lang="en-US" altLang="zh-CN" b="1" dirty="0">
              <a:effectLst>
                <a:outerShdw blurRad="38100" dist="38100" dir="2700000" algn="tl">
                  <a:srgbClr val="C0C0C0"/>
                </a:outerShdw>
              </a:effectLst>
              <a:ea typeface="微软雅黑" panose="020B0503020204020204" pitchFamily="34" charset="-122"/>
            </a:endParaRPr>
          </a:p>
          <a:p>
            <a:pPr algn="just" eaLnBrk="1" hangingPunct="1">
              <a:defRPr/>
            </a:pPr>
            <a:r>
              <a:rPr lang="en-US" altLang="zh-CN" b="1" dirty="0">
                <a:effectLst>
                  <a:outerShdw blurRad="38100" dist="38100" dir="2700000" algn="tl">
                    <a:srgbClr val="C0C0C0"/>
                  </a:outerShdw>
                </a:effectLst>
                <a:ea typeface="微软雅黑" panose="020B0503020204020204" pitchFamily="34" charset="-122"/>
              </a:rPr>
              <a:t>1</a:t>
            </a:r>
            <a:r>
              <a:rPr lang="zh-CN" altLang="en-US" b="1" dirty="0">
                <a:effectLst>
                  <a:outerShdw blurRad="38100" dist="38100" dir="2700000" algn="tl">
                    <a:srgbClr val="C0C0C0"/>
                  </a:outerShdw>
                </a:effectLst>
                <a:ea typeface="微软雅黑" panose="020B0503020204020204" pitchFamily="34" charset="-122"/>
              </a:rPr>
              <a:t>）</a:t>
            </a:r>
            <a:r>
              <a:rPr lang="zh-CN" altLang="en-US" b="1" dirty="0">
                <a:solidFill>
                  <a:srgbClr val="FF0000"/>
                </a:solidFill>
                <a:effectLst>
                  <a:outerShdw blurRad="38100" dist="38100" dir="2700000" algn="tl">
                    <a:srgbClr val="C0C0C0"/>
                  </a:outerShdw>
                </a:effectLst>
                <a:ea typeface="微软雅黑" panose="020B0503020204020204" pitchFamily="34" charset="-122"/>
              </a:rPr>
              <a:t>删除了</a:t>
            </a:r>
            <a:r>
              <a:rPr lang="en-US" altLang="zh-CN" b="1" dirty="0">
                <a:solidFill>
                  <a:srgbClr val="FF0000"/>
                </a:solidFill>
                <a:effectLst>
                  <a:outerShdw blurRad="38100" dist="38100" dir="2700000" algn="tl">
                    <a:srgbClr val="C0C0C0"/>
                  </a:outerShdw>
                </a:effectLst>
                <a:ea typeface="微软雅黑" panose="020B0503020204020204" pitchFamily="34" charset="-122"/>
              </a:rPr>
              <a:t>A8</a:t>
            </a:r>
            <a:r>
              <a:rPr lang="zh-CN" altLang="en-US" b="1" dirty="0">
                <a:solidFill>
                  <a:srgbClr val="FF0000"/>
                </a:solidFill>
                <a:effectLst>
                  <a:outerShdw blurRad="38100" dist="38100" dir="2700000" algn="tl">
                    <a:srgbClr val="C0C0C0"/>
                  </a:outerShdw>
                </a:effectLst>
                <a:ea typeface="微软雅黑" panose="020B0503020204020204" pitchFamily="34" charset="-122"/>
              </a:rPr>
              <a:t>和</a:t>
            </a:r>
            <a:r>
              <a:rPr lang="en-US" altLang="zh-CN" b="1" dirty="0">
                <a:solidFill>
                  <a:srgbClr val="FF0000"/>
                </a:solidFill>
                <a:effectLst>
                  <a:outerShdw blurRad="38100" dist="38100" dir="2700000" algn="tl">
                    <a:srgbClr val="C0C0C0"/>
                  </a:outerShdw>
                </a:effectLst>
                <a:ea typeface="微软雅黑" panose="020B0503020204020204" pitchFamily="34" charset="-122"/>
              </a:rPr>
              <a:t>A10</a:t>
            </a:r>
            <a:r>
              <a:rPr lang="zh-CN" altLang="en-US" b="1" dirty="0">
                <a:solidFill>
                  <a:srgbClr val="FF0000"/>
                </a:solidFill>
                <a:effectLst>
                  <a:outerShdw blurRad="38100" dist="38100" dir="2700000" algn="tl">
                    <a:srgbClr val="C0C0C0"/>
                  </a:outerShdw>
                </a:effectLst>
                <a:ea typeface="微软雅黑" panose="020B0503020204020204" pitchFamily="34" charset="-122"/>
              </a:rPr>
              <a:t>项。</a:t>
            </a:r>
            <a:r>
              <a:rPr lang="zh-CN" altLang="en-US" b="1" dirty="0">
                <a:effectLst>
                  <a:outerShdw blurRad="38100" dist="38100" dir="2700000" algn="tl">
                    <a:srgbClr val="C0C0C0"/>
                  </a:outerShdw>
                </a:effectLst>
                <a:ea typeface="微软雅黑" panose="020B0503020204020204" pitchFamily="34" charset="-122"/>
              </a:rPr>
              <a:t>由于更多的平台添加了</a:t>
            </a:r>
            <a:r>
              <a:rPr lang="en-US" altLang="zh-CN" b="1" dirty="0">
                <a:effectLst>
                  <a:outerShdw blurRad="38100" dist="38100" dir="2700000" algn="tl">
                    <a:srgbClr val="C0C0C0"/>
                  </a:outerShdw>
                </a:effectLst>
                <a:ea typeface="微软雅黑" panose="020B0503020204020204" pitchFamily="34" charset="-122"/>
              </a:rPr>
              <a:t>CSRF</a:t>
            </a:r>
            <a:r>
              <a:rPr lang="zh-CN" altLang="en-US" b="1" dirty="0">
                <a:effectLst>
                  <a:outerShdw blurRad="38100" dist="38100" dir="2700000" algn="tl">
                    <a:srgbClr val="C0C0C0"/>
                  </a:outerShdw>
                </a:effectLst>
                <a:ea typeface="微软雅黑" panose="020B0503020204020204" pitchFamily="34" charset="-122"/>
              </a:rPr>
              <a:t>防御，所以发现</a:t>
            </a:r>
            <a:r>
              <a:rPr lang="en-US" altLang="zh-CN" b="1" dirty="0">
                <a:effectLst>
                  <a:outerShdw blurRad="38100" dist="38100" dir="2700000" algn="tl">
                    <a:srgbClr val="C0C0C0"/>
                  </a:outerShdw>
                </a:effectLst>
                <a:ea typeface="微软雅黑" panose="020B0503020204020204" pitchFamily="34" charset="-122"/>
              </a:rPr>
              <a:t>CSRF</a:t>
            </a:r>
            <a:r>
              <a:rPr lang="zh-CN" altLang="en-US" b="1" dirty="0">
                <a:effectLst>
                  <a:outerShdw blurRad="38100" dist="38100" dir="2700000" algn="tl">
                    <a:srgbClr val="C0C0C0"/>
                  </a:outerShdw>
                </a:effectLst>
                <a:ea typeface="微软雅黑" panose="020B0503020204020204" pitchFamily="34" charset="-122"/>
              </a:rPr>
              <a:t>漏洞的应用程序不到</a:t>
            </a:r>
            <a:r>
              <a:rPr lang="en-US" altLang="zh-CN" b="1" dirty="0">
                <a:effectLst>
                  <a:outerShdw blurRad="38100" dist="38100" dir="2700000" algn="tl">
                    <a:srgbClr val="C0C0C0"/>
                  </a:outerShdw>
                </a:effectLst>
                <a:ea typeface="微软雅黑" panose="020B0503020204020204" pitchFamily="34" charset="-122"/>
              </a:rPr>
              <a:t>5</a:t>
            </a:r>
            <a:r>
              <a:rPr lang="zh-CN" altLang="en-US" b="1" dirty="0">
                <a:effectLst>
                  <a:outerShdw blurRad="38100" dist="38100" dir="2700000" algn="tl">
                    <a:srgbClr val="C0C0C0"/>
                  </a:outerShdw>
                </a:effectLst>
                <a:ea typeface="微软雅黑" panose="020B0503020204020204" pitchFamily="34" charset="-122"/>
              </a:rPr>
              <a:t>％，同时只在</a:t>
            </a:r>
            <a:r>
              <a:rPr lang="en-US" altLang="zh-CN" b="1" dirty="0">
                <a:effectLst>
                  <a:outerShdw blurRad="38100" dist="38100" dir="2700000" algn="tl">
                    <a:srgbClr val="C0C0C0"/>
                  </a:outerShdw>
                </a:effectLst>
                <a:ea typeface="微软雅黑" panose="020B0503020204020204" pitchFamily="34" charset="-122"/>
              </a:rPr>
              <a:t>8</a:t>
            </a:r>
            <a:r>
              <a:rPr lang="zh-CN" altLang="en-US" b="1" dirty="0">
                <a:effectLst>
                  <a:outerShdw blurRad="38100" dist="38100" dir="2700000" algn="tl">
                    <a:srgbClr val="C0C0C0"/>
                  </a:outerShdw>
                </a:effectLst>
                <a:ea typeface="微软雅黑" panose="020B0503020204020204" pitchFamily="34" charset="-122"/>
              </a:rPr>
              <a:t>％左右的应用程序中发现未验证的重定向和转发漏洞，因此</a:t>
            </a:r>
            <a:r>
              <a:rPr lang="en-US" altLang="zh-CN" b="1" dirty="0">
                <a:effectLst>
                  <a:outerShdw blurRad="38100" dist="38100" dir="2700000" algn="tl">
                    <a:srgbClr val="C0C0C0"/>
                  </a:outerShdw>
                </a:effectLst>
                <a:ea typeface="微软雅黑" panose="020B0503020204020204" pitchFamily="34" charset="-122"/>
              </a:rPr>
              <a:t>A8</a:t>
            </a:r>
            <a:r>
              <a:rPr lang="zh-CN" altLang="en-US" b="1" dirty="0">
                <a:effectLst>
                  <a:outerShdw blurRad="38100" dist="38100" dir="2700000" algn="tl">
                    <a:srgbClr val="C0C0C0"/>
                  </a:outerShdw>
                </a:effectLst>
                <a:ea typeface="微软雅黑" panose="020B0503020204020204" pitchFamily="34" charset="-122"/>
              </a:rPr>
              <a:t>和</a:t>
            </a:r>
            <a:r>
              <a:rPr lang="en-US" altLang="zh-CN" b="1" dirty="0">
                <a:effectLst>
                  <a:outerShdw blurRad="38100" dist="38100" dir="2700000" algn="tl">
                    <a:srgbClr val="C0C0C0"/>
                  </a:outerShdw>
                </a:effectLst>
                <a:ea typeface="微软雅黑" panose="020B0503020204020204" pitchFamily="34" charset="-122"/>
              </a:rPr>
              <a:t>A10</a:t>
            </a:r>
            <a:r>
              <a:rPr lang="zh-CN" altLang="en-US" b="1" dirty="0">
                <a:effectLst>
                  <a:outerShdw blurRad="38100" dist="38100" dir="2700000" algn="tl">
                    <a:srgbClr val="C0C0C0"/>
                  </a:outerShdw>
                </a:effectLst>
                <a:ea typeface="微软雅黑" panose="020B0503020204020204" pitchFamily="34" charset="-122"/>
              </a:rPr>
              <a:t>这两项排除在了</a:t>
            </a:r>
            <a:r>
              <a:rPr lang="en-US" altLang="zh-CN" b="1" dirty="0">
                <a:effectLst>
                  <a:outerShdw blurRad="38100" dist="38100" dir="2700000" algn="tl">
                    <a:srgbClr val="C0C0C0"/>
                  </a:outerShdw>
                </a:effectLst>
                <a:ea typeface="微软雅黑" panose="020B0503020204020204" pitchFamily="34" charset="-122"/>
              </a:rPr>
              <a:t>top10</a:t>
            </a:r>
            <a:r>
              <a:rPr lang="zh-CN" altLang="en-US" b="1" dirty="0">
                <a:effectLst>
                  <a:outerShdw blurRad="38100" dist="38100" dir="2700000" algn="tl">
                    <a:srgbClr val="C0C0C0"/>
                  </a:outerShdw>
                </a:effectLst>
                <a:ea typeface="微软雅黑" panose="020B0503020204020204" pitchFamily="34" charset="-122"/>
              </a:rPr>
              <a:t>之外，但仍然是需要关注的重要风险。</a:t>
            </a:r>
          </a:p>
        </p:txBody>
      </p:sp>
      <p:pic>
        <p:nvPicPr>
          <p:cNvPr id="3" name="图片 2"/>
          <p:cNvPicPr>
            <a:picLocks noChangeAspect="1"/>
          </p:cNvPicPr>
          <p:nvPr/>
        </p:nvPicPr>
        <p:blipFill>
          <a:blip r:embed="rId3"/>
          <a:stretch>
            <a:fillRect/>
          </a:stretch>
        </p:blipFill>
        <p:spPr>
          <a:xfrm>
            <a:off x="3851920" y="3789040"/>
            <a:ext cx="4657102" cy="25202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mIzYTdlODM2NTU2YzViZTc2NGZjOWEwMGZkNzAzMjMifQ=="/>
</p:tagLst>
</file>

<file path=ppt/theme/theme1.xml><?xml version="1.0" encoding="utf-8"?>
<a:theme xmlns:a="http://schemas.openxmlformats.org/drawingml/2006/main" name="134TGp_report_diagram_v2">
  <a:themeElements>
    <a:clrScheme name="134TGp_report_diagram_v2 2">
      <a:dk1>
        <a:srgbClr val="23387D"/>
      </a:dk1>
      <a:lt1>
        <a:srgbClr val="FFFFFF"/>
      </a:lt1>
      <a:dk2>
        <a:srgbClr val="1A3D97"/>
      </a:dk2>
      <a:lt2>
        <a:srgbClr val="DDDDDD"/>
      </a:lt2>
      <a:accent1>
        <a:srgbClr val="4972BB"/>
      </a:accent1>
      <a:accent2>
        <a:srgbClr val="6A99D8"/>
      </a:accent2>
      <a:accent3>
        <a:srgbClr val="FFFFFF"/>
      </a:accent3>
      <a:accent4>
        <a:srgbClr val="1C2E6A"/>
      </a:accent4>
      <a:accent5>
        <a:srgbClr val="B1BCDA"/>
      </a:accent5>
      <a:accent6>
        <a:srgbClr val="5F8AC4"/>
      </a:accent6>
      <a:hlink>
        <a:srgbClr val="96B1E6"/>
      </a:hlink>
      <a:folHlink>
        <a:srgbClr val="99C25C"/>
      </a:folHlink>
    </a:clrScheme>
    <a:fontScheme name="134TGp_report_diagram_v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outerShdw dist="35921" dir="2700000" algn="ctr" rotWithShape="0">
            <a:schemeClr val="bg2"/>
          </a:outerShdw>
        </a:effectLst>
      </a:spPr>
      <a:bodyPr vert="horz" wrap="none" lIns="91440" tIns="45720" rIns="0" bIns="45720" numCol="1" anchor="ctr"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none" w="med" len="med"/>
        </a:ln>
        <a:effectLst>
          <a:outerShdw dist="35921" dir="2700000" algn="ctr" rotWithShape="0">
            <a:schemeClr val="bg2"/>
          </a:outerShdw>
        </a:effectLst>
      </a:spPr>
      <a:bodyPr vert="horz" wrap="none" lIns="91440" tIns="45720" rIns="0" bIns="45720" numCol="1" anchor="ctr"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134TGp_report_diagram_v2 1">
        <a:dk1>
          <a:srgbClr val="1D4940"/>
        </a:dk1>
        <a:lt1>
          <a:srgbClr val="FFFFFF"/>
        </a:lt1>
        <a:dk2>
          <a:srgbClr val="3F716F"/>
        </a:dk2>
        <a:lt2>
          <a:srgbClr val="DDDDDD"/>
        </a:lt2>
        <a:accent1>
          <a:srgbClr val="669E86"/>
        </a:accent1>
        <a:accent2>
          <a:srgbClr val="A2CAB4"/>
        </a:accent2>
        <a:accent3>
          <a:srgbClr val="FFFFFF"/>
        </a:accent3>
        <a:accent4>
          <a:srgbClr val="173D35"/>
        </a:accent4>
        <a:accent5>
          <a:srgbClr val="B8CCC3"/>
        </a:accent5>
        <a:accent6>
          <a:srgbClr val="92B7A3"/>
        </a:accent6>
        <a:hlink>
          <a:srgbClr val="8CA35F"/>
        </a:hlink>
        <a:folHlink>
          <a:srgbClr val="C1B05D"/>
        </a:folHlink>
      </a:clrScheme>
      <a:clrMap bg1="lt1" tx1="dk1" bg2="lt2" tx2="dk2" accent1="accent1" accent2="accent2" accent3="accent3" accent4="accent4" accent5="accent5" accent6="accent6" hlink="hlink" folHlink="folHlink"/>
    </a:extraClrScheme>
    <a:extraClrScheme>
      <a:clrScheme name="134TGp_report_diagram_v2 2">
        <a:dk1>
          <a:srgbClr val="23387D"/>
        </a:dk1>
        <a:lt1>
          <a:srgbClr val="FFFFFF"/>
        </a:lt1>
        <a:dk2>
          <a:srgbClr val="1A3D97"/>
        </a:dk2>
        <a:lt2>
          <a:srgbClr val="DDDDDD"/>
        </a:lt2>
        <a:accent1>
          <a:srgbClr val="4972BB"/>
        </a:accent1>
        <a:accent2>
          <a:srgbClr val="6A99D8"/>
        </a:accent2>
        <a:accent3>
          <a:srgbClr val="FFFFFF"/>
        </a:accent3>
        <a:accent4>
          <a:srgbClr val="1C2E6A"/>
        </a:accent4>
        <a:accent5>
          <a:srgbClr val="B1BCDA"/>
        </a:accent5>
        <a:accent6>
          <a:srgbClr val="5F8AC4"/>
        </a:accent6>
        <a:hlink>
          <a:srgbClr val="96B1E6"/>
        </a:hlink>
        <a:folHlink>
          <a:srgbClr val="99C25C"/>
        </a:folHlink>
      </a:clrScheme>
      <a:clrMap bg1="lt1" tx1="dk1" bg2="lt2" tx2="dk2" accent1="accent1" accent2="accent2" accent3="accent3" accent4="accent4" accent5="accent5" accent6="accent6" hlink="hlink" folHlink="folHlink"/>
    </a:extraClrScheme>
    <a:extraClrScheme>
      <a:clrScheme name="134TGp_report_diagram_v2 3">
        <a:dk1>
          <a:srgbClr val="23387D"/>
        </a:dk1>
        <a:lt1>
          <a:srgbClr val="FFFFFF"/>
        </a:lt1>
        <a:dk2>
          <a:srgbClr val="1A3D97"/>
        </a:dk2>
        <a:lt2>
          <a:srgbClr val="DDDDDD"/>
        </a:lt2>
        <a:accent1>
          <a:srgbClr val="6E51A7"/>
        </a:accent1>
        <a:accent2>
          <a:srgbClr val="8C8EE0"/>
        </a:accent2>
        <a:accent3>
          <a:srgbClr val="FFFFFF"/>
        </a:accent3>
        <a:accent4>
          <a:srgbClr val="1C2E6A"/>
        </a:accent4>
        <a:accent5>
          <a:srgbClr val="BAB3D0"/>
        </a:accent5>
        <a:accent6>
          <a:srgbClr val="7E80CB"/>
        </a:accent6>
        <a:hlink>
          <a:srgbClr val="96B1E6"/>
        </a:hlink>
        <a:folHlink>
          <a:srgbClr val="7BB32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PowerPointgxca1</Template>
  <TotalTime>411</TotalTime>
  <Words>2796</Words>
  <Application>Microsoft Office PowerPoint</Application>
  <PresentationFormat>全屏显示(4:3)</PresentationFormat>
  <Paragraphs>207</Paragraphs>
  <Slides>62</Slides>
  <Notes>19</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62</vt:i4>
      </vt:variant>
    </vt:vector>
  </HeadingPairs>
  <TitlesOfParts>
    <vt:vector size="73" baseType="lpstr">
      <vt:lpstr>黑体</vt:lpstr>
      <vt:lpstr>迷你简启体</vt:lpstr>
      <vt:lpstr>Arial</vt:lpstr>
      <vt:lpstr>Wingdings</vt:lpstr>
      <vt:lpstr>宋体</vt:lpstr>
      <vt:lpstr>Times New Roman</vt:lpstr>
      <vt:lpstr>微软雅黑</vt:lpstr>
      <vt:lpstr>Verdana</vt:lpstr>
      <vt:lpstr>华文新魏</vt:lpstr>
      <vt:lpstr>134TGp_report_diagram_v2</vt:lpstr>
      <vt:lpstr>Visio</vt:lpstr>
      <vt:lpstr>第4章  Web漏洞分析</vt:lpstr>
      <vt:lpstr>本讲要点</vt:lpstr>
      <vt:lpstr>1. Web基础知识</vt:lpstr>
      <vt:lpstr>1. Web基础知识</vt:lpstr>
      <vt:lpstr>2. 典型的Web安全漏洞</vt:lpstr>
      <vt:lpstr>2. 典型的Web安全漏洞</vt:lpstr>
      <vt:lpstr>2. 典型的Web安全漏洞</vt:lpstr>
      <vt:lpstr>2. 典型的Web安全漏洞</vt:lpstr>
      <vt:lpstr>2. 典型的Web安全漏洞</vt:lpstr>
      <vt:lpstr>2. 典型的Web安全漏洞</vt:lpstr>
      <vt:lpstr>2. 典型的Web安全漏洞</vt:lpstr>
      <vt:lpstr>2. 典型的Web安全漏洞</vt:lpstr>
      <vt:lpstr>2. 典型的Web安全漏洞</vt:lpstr>
      <vt:lpstr>2. 典型的Web安全漏洞</vt:lpstr>
      <vt:lpstr>2. 典型的Web安全漏洞</vt:lpstr>
      <vt:lpstr>2. 典型的Web安全漏洞</vt:lpstr>
      <vt:lpstr>2. 典型的Web安全漏洞</vt:lpstr>
      <vt:lpstr>2. 典型的Web安全漏洞</vt:lpstr>
      <vt:lpstr>2. 典型的Web安全漏洞</vt:lpstr>
      <vt:lpstr>2. 典型的Web安全漏洞</vt:lpstr>
      <vt:lpstr>2. 典型的Web安全漏洞</vt:lpstr>
      <vt:lpstr>2. 典型的Web安全漏洞</vt:lpstr>
      <vt:lpstr>2. 典型的Web安全漏洞</vt:lpstr>
      <vt:lpstr>2. 典型的Web安全漏洞</vt:lpstr>
      <vt:lpstr>2. 典型的Web安全漏洞</vt:lpstr>
      <vt:lpstr>2. 典型的Web安全漏洞</vt:lpstr>
      <vt:lpstr>2. 典型的Web安全漏洞</vt:lpstr>
      <vt:lpstr>2. 典型的Web安全漏洞</vt:lpstr>
      <vt:lpstr>2. 典型的Web安全漏洞</vt:lpstr>
      <vt:lpstr>2. 典型的Web安全漏洞</vt:lpstr>
      <vt:lpstr>2. 典型的Web安全漏洞</vt:lpstr>
      <vt:lpstr>2. 典型的Web安全漏洞</vt:lpstr>
      <vt:lpstr>2. 典型的Web安全漏洞</vt:lpstr>
      <vt:lpstr>2. 典型的Web安全漏洞</vt:lpstr>
      <vt:lpstr>2. 典型的Web安全漏洞</vt:lpstr>
      <vt:lpstr>2. 典型的Web安全漏洞</vt:lpstr>
      <vt:lpstr>2. 典型的Web安全漏洞</vt:lpstr>
      <vt:lpstr>2. 典型的Web安全漏洞</vt:lpstr>
      <vt:lpstr>2. 典型的Web安全漏洞</vt:lpstr>
      <vt:lpstr>2. 典型的Web安全漏洞</vt:lpstr>
      <vt:lpstr>2. 典型的Web安全漏洞</vt:lpstr>
      <vt:lpstr>2. 典型的Web安全漏洞</vt:lpstr>
      <vt:lpstr>2. 典型的Web安全漏洞</vt:lpstr>
      <vt:lpstr>2. 典型的Web安全漏洞</vt:lpstr>
      <vt:lpstr>2. 典型的Web安全漏洞</vt:lpstr>
      <vt:lpstr>2. 典型的Web安全漏洞</vt:lpstr>
      <vt:lpstr>2. 典型的Web安全漏洞</vt:lpstr>
      <vt:lpstr>2. 典型的Web安全漏洞</vt:lpstr>
      <vt:lpstr>2. 典型的Web安全漏洞</vt:lpstr>
      <vt:lpstr>2. 典型的Web安全漏洞</vt:lpstr>
      <vt:lpstr>2. 典型的Web安全漏洞</vt:lpstr>
      <vt:lpstr>2. 典型的Web安全漏洞</vt:lpstr>
      <vt:lpstr>2. 典型的Web安全漏洞</vt:lpstr>
      <vt:lpstr>2. 典型的Web安全漏洞</vt:lpstr>
      <vt:lpstr>2. 典型的Web安全漏洞</vt:lpstr>
      <vt:lpstr>3. 对策</vt:lpstr>
      <vt:lpstr>3. 对策</vt:lpstr>
      <vt:lpstr>3. 对策</vt:lpstr>
      <vt:lpstr>3. 对策</vt:lpstr>
      <vt:lpstr>3. 对策</vt:lpstr>
      <vt:lpstr>3. 对策</vt:lpstr>
      <vt:lpstr>本讲要点</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PPT标题</dc:title>
  <dc:creator>ChenBo</dc:creator>
  <cp:lastModifiedBy>lenovo</cp:lastModifiedBy>
  <cp:revision>888</cp:revision>
  <cp:lastPrinted>2013-05-16T08:35:00Z</cp:lastPrinted>
  <dcterms:created xsi:type="dcterms:W3CDTF">2003-12-15T08:35:00Z</dcterms:created>
  <dcterms:modified xsi:type="dcterms:W3CDTF">2022-10-18T08:32:45Z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2A2A30795C0B42FFA34DA847EF49064F</vt:lpwstr>
  </property>
  <property fmtid="{D5CDD505-2E9C-101B-9397-08002B2CF9AE}" pid="3" name="KSOProductBuildVer">
    <vt:lpwstr>2052-11.1.0.11365</vt:lpwstr>
  </property>
</Properties>
</file>